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72" r:id="rId2"/>
    <p:sldId id="257" r:id="rId3"/>
    <p:sldId id="273" r:id="rId4"/>
    <p:sldId id="274" r:id="rId5"/>
    <p:sldId id="263" r:id="rId6"/>
    <p:sldId id="265" r:id="rId7"/>
    <p:sldId id="275" r:id="rId8"/>
    <p:sldId id="256" r:id="rId9"/>
    <p:sldId id="258" r:id="rId10"/>
    <p:sldId id="259" r:id="rId11"/>
    <p:sldId id="260" r:id="rId12"/>
    <p:sldId id="261" r:id="rId13"/>
    <p:sldId id="267" r:id="rId14"/>
    <p:sldId id="268" r:id="rId15"/>
    <p:sldId id="276"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2" y="4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E7962-7B8A-4F57-BD68-21A97049B8A6}"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8B646-04C0-4C56-AE7F-80DED19729C2}" type="slidenum">
              <a:rPr lang="en-US" smtClean="0"/>
              <a:t>‹#›</a:t>
            </a:fld>
            <a:endParaRPr lang="en-US"/>
          </a:p>
        </p:txBody>
      </p:sp>
    </p:spTree>
    <p:extLst>
      <p:ext uri="{BB962C8B-B14F-4D97-AF65-F5344CB8AC3E}">
        <p14:creationId xmlns:p14="http://schemas.microsoft.com/office/powerpoint/2010/main" val="425751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3A9F460-0DC9-46D1-A7F2-B74728A41DE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71E35F-F51F-4A32-ADBE-35B09A65C228}" type="slidenum">
              <a:rPr lang="en-US" altLang="en-US" smtClean="0"/>
              <a:pPr>
                <a:spcBef>
                  <a:spcPct val="0"/>
                </a:spcBef>
              </a:pPr>
              <a:t>2</a:t>
            </a:fld>
            <a:endParaRPr lang="en-US" altLang="en-US"/>
          </a:p>
        </p:txBody>
      </p:sp>
      <p:sp>
        <p:nvSpPr>
          <p:cNvPr id="33795" name="Rectangle 2">
            <a:extLst>
              <a:ext uri="{FF2B5EF4-FFF2-40B4-BE49-F238E27FC236}">
                <a16:creationId xmlns:a16="http://schemas.microsoft.com/office/drawing/2014/main" id="{449DF4DA-AFE9-42A3-A1AC-E57B7B3E8140}"/>
              </a:ext>
            </a:extLst>
          </p:cNvPr>
          <p:cNvSpPr>
            <a:spLocks noGrp="1" noRot="1" noChangeAspect="1" noChangeArrowheads="1" noTextEdit="1"/>
          </p:cNvSpPr>
          <p:nvPr>
            <p:ph type="sldImg"/>
          </p:nvPr>
        </p:nvSpPr>
        <p:spPr>
          <a:solidFill>
            <a:srgbClr val="FFFFFF"/>
          </a:solidFill>
          <a:ln/>
        </p:spPr>
      </p:sp>
      <p:sp>
        <p:nvSpPr>
          <p:cNvPr id="33796" name="Rectangle 3">
            <a:extLst>
              <a:ext uri="{FF2B5EF4-FFF2-40B4-BE49-F238E27FC236}">
                <a16:creationId xmlns:a16="http://schemas.microsoft.com/office/drawing/2014/main" id="{01D173A7-A868-4AEE-9D69-1DFF3E239C9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91157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11/18/2018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31770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11/18/2018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5493-53AB-44C9-B848-0BC9BF8BD36C}"/>
              </a:ext>
            </a:extLst>
          </p:cNvPr>
          <p:cNvSpPr>
            <a:spLocks noGrp="1"/>
          </p:cNvSpPr>
          <p:nvPr>
            <p:ph type="ctrTitle"/>
          </p:nvPr>
        </p:nvSpPr>
        <p:spPr/>
        <p:txBody>
          <a:bodyPr>
            <a:normAutofit/>
          </a:bodyPr>
          <a:lstStyle/>
          <a:p>
            <a:r>
              <a:rPr lang="en-US" dirty="0"/>
              <a:t>TYPES OF INTERPRETING</a:t>
            </a:r>
          </a:p>
        </p:txBody>
      </p:sp>
      <p:sp>
        <p:nvSpPr>
          <p:cNvPr id="3" name="Subtitle 2">
            <a:extLst>
              <a:ext uri="{FF2B5EF4-FFF2-40B4-BE49-F238E27FC236}">
                <a16:creationId xmlns:a16="http://schemas.microsoft.com/office/drawing/2014/main" id="{7EFD25CD-EDA1-42B5-B4C9-A7A6B0F1647E}"/>
              </a:ext>
            </a:extLst>
          </p:cNvPr>
          <p:cNvSpPr>
            <a:spLocks noGrp="1"/>
          </p:cNvSpPr>
          <p:nvPr>
            <p:ph type="subTitle" idx="1"/>
          </p:nvPr>
        </p:nvSpPr>
        <p:spPr/>
        <p:txBody>
          <a:bodyPr/>
          <a:lstStyle/>
          <a:p>
            <a:r>
              <a:rPr lang="en-US" dirty="0"/>
              <a:t>Presented by MCA </a:t>
            </a:r>
          </a:p>
        </p:txBody>
      </p:sp>
    </p:spTree>
    <p:extLst>
      <p:ext uri="{BB962C8B-B14F-4D97-AF65-F5344CB8AC3E}">
        <p14:creationId xmlns:p14="http://schemas.microsoft.com/office/powerpoint/2010/main" val="359647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linguistic</a:t>
            </a:r>
          </a:p>
        </p:txBody>
      </p:sp>
      <p:sp>
        <p:nvSpPr>
          <p:cNvPr id="3" name="Content Placeholder 2"/>
          <p:cNvSpPr>
            <a:spLocks noGrp="1"/>
          </p:cNvSpPr>
          <p:nvPr>
            <p:ph sz="quarter" idx="13"/>
          </p:nvPr>
        </p:nvSpPr>
        <p:spPr/>
        <p:txBody>
          <a:bodyPr/>
          <a:lstStyle/>
          <a:p>
            <a:r>
              <a:rPr lang="en-US" dirty="0"/>
              <a:t>Acronyms</a:t>
            </a:r>
          </a:p>
          <a:p>
            <a:r>
              <a:rPr lang="en-US" dirty="0"/>
              <a:t>Cognates</a:t>
            </a:r>
          </a:p>
          <a:p>
            <a:r>
              <a:rPr lang="en-US" dirty="0"/>
              <a:t>Parts of speech sequence</a:t>
            </a:r>
          </a:p>
          <a:p>
            <a:r>
              <a:rPr lang="en-US" dirty="0"/>
              <a:t>Cultural adaptation: concepts that do not transfer well</a:t>
            </a:r>
          </a:p>
        </p:txBody>
      </p:sp>
    </p:spTree>
    <p:extLst>
      <p:ext uri="{BB962C8B-B14F-4D97-AF65-F5344CB8AC3E}">
        <p14:creationId xmlns:p14="http://schemas.microsoft.com/office/powerpoint/2010/main" val="220548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non-linguistic</a:t>
            </a:r>
          </a:p>
        </p:txBody>
      </p:sp>
      <p:sp>
        <p:nvSpPr>
          <p:cNvPr id="3" name="Content Placeholder 2"/>
          <p:cNvSpPr>
            <a:spLocks noGrp="1"/>
          </p:cNvSpPr>
          <p:nvPr>
            <p:ph sz="quarter" idx="13"/>
          </p:nvPr>
        </p:nvSpPr>
        <p:spPr/>
        <p:txBody>
          <a:bodyPr/>
          <a:lstStyle/>
          <a:p>
            <a:r>
              <a:rPr lang="en-US" dirty="0"/>
              <a:t>Time constraints: flow, pacing</a:t>
            </a:r>
          </a:p>
          <a:p>
            <a:r>
              <a:rPr lang="en-US" dirty="0"/>
              <a:t>Text written by hand</a:t>
            </a:r>
          </a:p>
          <a:p>
            <a:r>
              <a:rPr lang="en-US" dirty="0"/>
              <a:t>Ungrammatical sentence structure</a:t>
            </a:r>
          </a:p>
          <a:p>
            <a:r>
              <a:rPr lang="en-US" dirty="0"/>
              <a:t>Interpreting visual-aided text (graphs, table, pictures or diagrams)</a:t>
            </a:r>
          </a:p>
          <a:p>
            <a:r>
              <a:rPr lang="en-US" dirty="0"/>
              <a:t>Complicated vital documents: bill of rights, HIPPA, </a:t>
            </a:r>
            <a:r>
              <a:rPr lang="en-US" dirty="0" err="1"/>
              <a:t>etc</a:t>
            </a:r>
            <a:endParaRPr lang="en-US" dirty="0"/>
          </a:p>
        </p:txBody>
      </p:sp>
    </p:spTree>
    <p:extLst>
      <p:ext uri="{BB962C8B-B14F-4D97-AF65-F5344CB8AC3E}">
        <p14:creationId xmlns:p14="http://schemas.microsoft.com/office/powerpoint/2010/main" val="294667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for sight translation</a:t>
            </a:r>
          </a:p>
        </p:txBody>
      </p:sp>
      <p:sp>
        <p:nvSpPr>
          <p:cNvPr id="3" name="Content Placeholder 2"/>
          <p:cNvSpPr>
            <a:spLocks noGrp="1"/>
          </p:cNvSpPr>
          <p:nvPr>
            <p:ph sz="quarter" idx="13"/>
          </p:nvPr>
        </p:nvSpPr>
        <p:spPr/>
        <p:txBody>
          <a:bodyPr/>
          <a:lstStyle/>
          <a:p>
            <a:r>
              <a:rPr lang="en-US" dirty="0"/>
              <a:t>Fast read/comprehension</a:t>
            </a:r>
          </a:p>
          <a:p>
            <a:r>
              <a:rPr lang="en-US" dirty="0"/>
              <a:t>Anticipate meaning/connect the facts</a:t>
            </a:r>
          </a:p>
          <a:p>
            <a:r>
              <a:rPr lang="en-US" dirty="0"/>
              <a:t>Unknown words, focus on message of sentence rather than word meaning</a:t>
            </a:r>
          </a:p>
          <a:p>
            <a:r>
              <a:rPr lang="en-US" dirty="0"/>
              <a:t>Dealing with long sentences/focus on meaning rather than structure</a:t>
            </a:r>
          </a:p>
          <a:p>
            <a:endParaRPr lang="en-US" dirty="0"/>
          </a:p>
        </p:txBody>
      </p:sp>
    </p:spTree>
    <p:extLst>
      <p:ext uri="{BB962C8B-B14F-4D97-AF65-F5344CB8AC3E}">
        <p14:creationId xmlns:p14="http://schemas.microsoft.com/office/powerpoint/2010/main" val="4712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your own words</a:t>
            </a:r>
          </a:p>
        </p:txBody>
      </p:sp>
      <p:sp>
        <p:nvSpPr>
          <p:cNvPr id="3" name="Content Placeholder 2"/>
          <p:cNvSpPr>
            <a:spLocks noGrp="1"/>
          </p:cNvSpPr>
          <p:nvPr>
            <p:ph sz="quarter" idx="13"/>
          </p:nvPr>
        </p:nvSpPr>
        <p:spPr/>
        <p:txBody>
          <a:bodyPr>
            <a:normAutofit lnSpcReduction="10000"/>
          </a:bodyPr>
          <a:lstStyle/>
          <a:p>
            <a:r>
              <a:rPr lang="en-US" dirty="0"/>
              <a:t>You may use your own words. </a:t>
            </a:r>
          </a:p>
          <a:p>
            <a:r>
              <a:rPr lang="en-US" dirty="0"/>
              <a:t>You may change the register but </a:t>
            </a:r>
            <a:r>
              <a:rPr lang="en-US" b="1" dirty="0"/>
              <a:t>not </a:t>
            </a:r>
            <a:r>
              <a:rPr lang="en-US" dirty="0"/>
              <a:t>the meaning</a:t>
            </a:r>
          </a:p>
          <a:p>
            <a:r>
              <a:rPr lang="en-US" dirty="0"/>
              <a:t>Example:</a:t>
            </a:r>
          </a:p>
          <a:p>
            <a:r>
              <a:rPr lang="en-US" dirty="0"/>
              <a:t>Endoscopic surgery/can also be utilized/for removal/of polyps/nasal masses/and sometimes/ straightening the septum/to improve/nasal airflow</a:t>
            </a:r>
          </a:p>
          <a:p>
            <a:r>
              <a:rPr lang="en-US" dirty="0"/>
              <a:t>Could be: surgery endoscopic/can also be used/ for the removal/of polyps/masses in the nose/and sometimes/to straighten the septum/to improve/airflow into the nose</a:t>
            </a:r>
          </a:p>
        </p:txBody>
      </p:sp>
    </p:spTree>
    <p:extLst>
      <p:ext uri="{BB962C8B-B14F-4D97-AF65-F5344CB8AC3E}">
        <p14:creationId xmlns:p14="http://schemas.microsoft.com/office/powerpoint/2010/main" val="216907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sz="quarter" idx="13"/>
          </p:nvPr>
        </p:nvSpPr>
        <p:spPr/>
        <p:txBody>
          <a:bodyPr/>
          <a:lstStyle/>
          <a:p>
            <a:r>
              <a:rPr lang="en-US" dirty="0"/>
              <a:t>Documents with specific instructions may be translated in the presence of a provider</a:t>
            </a:r>
          </a:p>
          <a:p>
            <a:r>
              <a:rPr lang="en-US" dirty="0"/>
              <a:t>Read aloud documents that were translated by a professional such as: </a:t>
            </a:r>
            <a:r>
              <a:rPr lang="en-US" dirty="0" err="1"/>
              <a:t>hipaa</a:t>
            </a:r>
            <a:r>
              <a:rPr lang="en-US" dirty="0"/>
              <a:t>, educational materials</a:t>
            </a:r>
          </a:p>
          <a:p>
            <a:r>
              <a:rPr lang="en-US" dirty="0"/>
              <a:t>May sight translate “simple” written “brief and non-technical” information on discharge forms or dosage labels</a:t>
            </a:r>
          </a:p>
        </p:txBody>
      </p:sp>
    </p:spTree>
    <p:extLst>
      <p:ext uri="{BB962C8B-B14F-4D97-AF65-F5344CB8AC3E}">
        <p14:creationId xmlns:p14="http://schemas.microsoft.com/office/powerpoint/2010/main" val="30874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AC23E-EBDD-4B99-89A7-D017808D7051}"/>
              </a:ext>
            </a:extLst>
          </p:cNvPr>
          <p:cNvSpPr>
            <a:spLocks noGrp="1"/>
          </p:cNvSpPr>
          <p:nvPr>
            <p:ph type="title"/>
          </p:nvPr>
        </p:nvSpPr>
        <p:spPr/>
        <p:txBody>
          <a:bodyPr/>
          <a:lstStyle/>
          <a:p>
            <a:r>
              <a:rPr lang="en-US" dirty="0"/>
              <a:t>ACTIVITY: read the following:</a:t>
            </a:r>
          </a:p>
        </p:txBody>
      </p:sp>
      <p:sp>
        <p:nvSpPr>
          <p:cNvPr id="3" name="Content Placeholder 2">
            <a:extLst>
              <a:ext uri="{FF2B5EF4-FFF2-40B4-BE49-F238E27FC236}">
                <a16:creationId xmlns:a16="http://schemas.microsoft.com/office/drawing/2014/main" id="{C3EF87C6-1C0C-498A-A90E-9DBCF5B6E9C0}"/>
              </a:ext>
            </a:extLst>
          </p:cNvPr>
          <p:cNvSpPr>
            <a:spLocks noGrp="1"/>
          </p:cNvSpPr>
          <p:nvPr>
            <p:ph sz="quarter" idx="13"/>
          </p:nvPr>
        </p:nvSpPr>
        <p:spPr/>
        <p:txBody>
          <a:bodyPr/>
          <a:lstStyle/>
          <a:p>
            <a:r>
              <a:rPr lang="en-US" dirty="0"/>
              <a:t>Keep the injured limb elevated as much as possible to reduce swelling and pain.  The higher you can elevate an injured arm or leg above your heart, the less swelling will develop.  An ice pack applied for 15 minutes every hour is also very helpful.  These two measures are most important in the first 24 to 48 hours and elevation should be continued for as long as there is swelling.</a:t>
            </a:r>
          </a:p>
          <a:p>
            <a:endParaRPr lang="en-US" dirty="0"/>
          </a:p>
        </p:txBody>
      </p:sp>
    </p:spTree>
    <p:extLst>
      <p:ext uri="{BB962C8B-B14F-4D97-AF65-F5344CB8AC3E}">
        <p14:creationId xmlns:p14="http://schemas.microsoft.com/office/powerpoint/2010/main" val="323233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9948" y="0"/>
            <a:ext cx="5432104" cy="6858000"/>
          </a:xfrm>
          <a:prstGeom prst="rect">
            <a:avLst/>
          </a:prstGeom>
        </p:spPr>
      </p:pic>
    </p:spTree>
    <p:extLst>
      <p:ext uri="{BB962C8B-B14F-4D97-AF65-F5344CB8AC3E}">
        <p14:creationId xmlns:p14="http://schemas.microsoft.com/office/powerpoint/2010/main" val="414660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 thats all folks">
            <a:extLst>
              <a:ext uri="{FF2B5EF4-FFF2-40B4-BE49-F238E27FC236}">
                <a16:creationId xmlns:a16="http://schemas.microsoft.com/office/drawing/2014/main" id="{62C416CA-BF17-4E9C-A727-CFA4C02CD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90700"/>
            <a:ext cx="4876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57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CCCA9BD-F56B-4C92-80B3-851223AF8E1B}"/>
              </a:ext>
            </a:extLst>
          </p:cNvPr>
          <p:cNvSpPr>
            <a:spLocks noGrp="1" noChangeArrowheads="1"/>
          </p:cNvSpPr>
          <p:nvPr>
            <p:ph type="title"/>
          </p:nvPr>
        </p:nvSpPr>
        <p:spPr>
          <a:xfrm>
            <a:off x="2895601" y="838201"/>
            <a:ext cx="6316663" cy="608013"/>
          </a:xfrm>
        </p:spPr>
        <p:txBody>
          <a:bodyPr/>
          <a:lstStyle/>
          <a:p>
            <a:pPr algn="ctr" eaLnBrk="1" hangingPunct="1"/>
            <a:r>
              <a:rPr lang="en-US" altLang="en-US"/>
              <a:t>Types of Interpreting</a:t>
            </a:r>
          </a:p>
        </p:txBody>
      </p:sp>
      <p:sp>
        <p:nvSpPr>
          <p:cNvPr id="32771" name="Rectangle 3">
            <a:extLst>
              <a:ext uri="{FF2B5EF4-FFF2-40B4-BE49-F238E27FC236}">
                <a16:creationId xmlns:a16="http://schemas.microsoft.com/office/drawing/2014/main" id="{F3D855B6-8A9A-4588-94CD-2B41A2D523B3}"/>
              </a:ext>
            </a:extLst>
          </p:cNvPr>
          <p:cNvSpPr>
            <a:spLocks noGrp="1" noChangeArrowheads="1"/>
          </p:cNvSpPr>
          <p:nvPr>
            <p:ph type="body" idx="1"/>
          </p:nvPr>
        </p:nvSpPr>
        <p:spPr/>
        <p:txBody>
          <a:bodyPr/>
          <a:lstStyle/>
          <a:p>
            <a:pPr eaLnBrk="1" hangingPunct="1"/>
            <a:r>
              <a:rPr lang="en-US" altLang="en-US" dirty="0"/>
              <a:t>Consecutive</a:t>
            </a:r>
          </a:p>
          <a:p>
            <a:pPr eaLnBrk="1" hangingPunct="1"/>
            <a:r>
              <a:rPr lang="en-US" altLang="en-US" dirty="0"/>
              <a:t>Simultaneous</a:t>
            </a:r>
          </a:p>
          <a:p>
            <a:pPr eaLnBrk="1" hangingPunct="1"/>
            <a:r>
              <a:rPr lang="en-US" altLang="en-US" dirty="0"/>
              <a:t>Sight</a:t>
            </a:r>
          </a:p>
          <a:p>
            <a:pPr eaLnBrk="1" hangingPunct="1"/>
            <a:r>
              <a:rPr lang="en-US" altLang="en-US" dirty="0"/>
              <a:t>Summarization</a:t>
            </a:r>
          </a:p>
          <a:p>
            <a:pPr eaLnBrk="1" hangingPunct="1"/>
            <a:r>
              <a:rPr lang="en-US" altLang="en-US" dirty="0"/>
              <a:t>Remote </a:t>
            </a:r>
          </a:p>
          <a:p>
            <a:pPr eaLnBrk="1" hangingPunct="1">
              <a:buFontTx/>
              <a:buNone/>
            </a:pPr>
            <a:endParaRPr lang="en-US" altLang="en-US" dirty="0"/>
          </a:p>
        </p:txBody>
      </p:sp>
    </p:spTree>
    <p:extLst>
      <p:ext uri="{BB962C8B-B14F-4D97-AF65-F5344CB8AC3E}">
        <p14:creationId xmlns:p14="http://schemas.microsoft.com/office/powerpoint/2010/main" val="25880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2EBC800-2CBF-40A7-9EE5-43F8A9519D67}"/>
              </a:ext>
            </a:extLst>
          </p:cNvPr>
          <p:cNvSpPr>
            <a:spLocks noGrp="1" noChangeArrowheads="1"/>
          </p:cNvSpPr>
          <p:nvPr>
            <p:ph type="title"/>
          </p:nvPr>
        </p:nvSpPr>
        <p:spPr/>
        <p:txBody>
          <a:bodyPr/>
          <a:lstStyle/>
          <a:p>
            <a:pPr algn="ctr"/>
            <a:r>
              <a:rPr lang="en-US" altLang="en-US"/>
              <a:t>Consecutive </a:t>
            </a:r>
          </a:p>
        </p:txBody>
      </p:sp>
      <p:sp>
        <p:nvSpPr>
          <p:cNvPr id="34819" name="Content Placeholder 2">
            <a:extLst>
              <a:ext uri="{FF2B5EF4-FFF2-40B4-BE49-F238E27FC236}">
                <a16:creationId xmlns:a16="http://schemas.microsoft.com/office/drawing/2014/main" id="{73EC3D40-81B9-43F7-A007-71EAB0397F02}"/>
              </a:ext>
            </a:extLst>
          </p:cNvPr>
          <p:cNvSpPr>
            <a:spLocks noGrp="1" noChangeArrowheads="1"/>
          </p:cNvSpPr>
          <p:nvPr>
            <p:ph idx="1"/>
          </p:nvPr>
        </p:nvSpPr>
        <p:spPr/>
        <p:txBody>
          <a:bodyPr/>
          <a:lstStyle/>
          <a:p>
            <a:r>
              <a:rPr lang="en-US" altLang="en-US"/>
              <a:t>One speaker says a few sentences, the interpreter interprets, the speaker responds, etc.  This is the most common mode in medical interpreting.  </a:t>
            </a:r>
            <a:endParaRPr lang="en-US" altLang="en-US" i="1"/>
          </a:p>
          <a:p>
            <a:r>
              <a:rPr lang="en-US" altLang="en-US"/>
              <a:t> </a:t>
            </a:r>
            <a:endParaRPr lang="en-US" altLang="en-US" i="1"/>
          </a:p>
          <a:p>
            <a:endParaRPr lang="en-US" altLang="en-US"/>
          </a:p>
        </p:txBody>
      </p:sp>
    </p:spTree>
    <p:extLst>
      <p:ext uri="{BB962C8B-B14F-4D97-AF65-F5344CB8AC3E}">
        <p14:creationId xmlns:p14="http://schemas.microsoft.com/office/powerpoint/2010/main" val="268368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4601EC5-78C9-4360-BDD0-05C42B173A77}"/>
              </a:ext>
            </a:extLst>
          </p:cNvPr>
          <p:cNvSpPr>
            <a:spLocks noGrp="1" noChangeArrowheads="1"/>
          </p:cNvSpPr>
          <p:nvPr>
            <p:ph type="title"/>
          </p:nvPr>
        </p:nvSpPr>
        <p:spPr/>
        <p:txBody>
          <a:bodyPr/>
          <a:lstStyle/>
          <a:p>
            <a:pPr algn="ctr"/>
            <a:r>
              <a:rPr lang="en-US" altLang="en-US"/>
              <a:t>Simultaneous </a:t>
            </a:r>
          </a:p>
        </p:txBody>
      </p:sp>
      <p:sp>
        <p:nvSpPr>
          <p:cNvPr id="35843" name="Content Placeholder 2">
            <a:extLst>
              <a:ext uri="{FF2B5EF4-FFF2-40B4-BE49-F238E27FC236}">
                <a16:creationId xmlns:a16="http://schemas.microsoft.com/office/drawing/2014/main" id="{0177433B-F7AC-44F2-87DB-3A3F2C64C8B5}"/>
              </a:ext>
            </a:extLst>
          </p:cNvPr>
          <p:cNvSpPr>
            <a:spLocks noGrp="1" noChangeArrowheads="1"/>
          </p:cNvSpPr>
          <p:nvPr>
            <p:ph idx="1"/>
          </p:nvPr>
        </p:nvSpPr>
        <p:spPr/>
        <p:txBody>
          <a:bodyPr/>
          <a:lstStyle/>
          <a:p>
            <a:r>
              <a:rPr lang="en-US" altLang="en-US" dirty="0"/>
              <a:t>The interpreter interprets at the same time that the speaker is speaking, just a few seconds behind.  This is more useful for large groups such as the UN meetings.</a:t>
            </a:r>
            <a:endParaRPr lang="en-US" altLang="en-US" i="1" dirty="0"/>
          </a:p>
          <a:p>
            <a:endParaRPr lang="en-US" altLang="en-US" dirty="0"/>
          </a:p>
        </p:txBody>
      </p:sp>
    </p:spTree>
    <p:extLst>
      <p:ext uri="{BB962C8B-B14F-4D97-AF65-F5344CB8AC3E}">
        <p14:creationId xmlns:p14="http://schemas.microsoft.com/office/powerpoint/2010/main" val="73482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058E1764-98E5-4C8F-8670-0E8F85A1FA45}"/>
              </a:ext>
            </a:extLst>
          </p:cNvPr>
          <p:cNvSpPr>
            <a:spLocks noGrp="1" noChangeArrowheads="1"/>
          </p:cNvSpPr>
          <p:nvPr>
            <p:ph type="title"/>
          </p:nvPr>
        </p:nvSpPr>
        <p:spPr/>
        <p:txBody>
          <a:bodyPr/>
          <a:lstStyle/>
          <a:p>
            <a:pPr algn="ctr"/>
            <a:r>
              <a:rPr lang="en-US" altLang="en-US"/>
              <a:t>Summarization </a:t>
            </a:r>
          </a:p>
        </p:txBody>
      </p:sp>
      <p:sp>
        <p:nvSpPr>
          <p:cNvPr id="36867" name="Content Placeholder 2">
            <a:extLst>
              <a:ext uri="{FF2B5EF4-FFF2-40B4-BE49-F238E27FC236}">
                <a16:creationId xmlns:a16="http://schemas.microsoft.com/office/drawing/2014/main" id="{054F5BBF-8F46-423F-9FA6-62B2A6064ADA}"/>
              </a:ext>
            </a:extLst>
          </p:cNvPr>
          <p:cNvSpPr>
            <a:spLocks noGrp="1" noChangeArrowheads="1"/>
          </p:cNvSpPr>
          <p:nvPr>
            <p:ph idx="1"/>
          </p:nvPr>
        </p:nvSpPr>
        <p:spPr/>
        <p:txBody>
          <a:bodyPr/>
          <a:lstStyle/>
          <a:p>
            <a:r>
              <a:rPr lang="en-US" altLang="en-US" i="1"/>
              <a:t>One person speaks at length and the interpreter summarizes the important points at the end of the speech.  This is not recommended in a medical setting because of the great potential for errors and omissions</a:t>
            </a:r>
            <a:endParaRPr lang="en-US" altLang="en-US"/>
          </a:p>
        </p:txBody>
      </p:sp>
    </p:spTree>
    <p:extLst>
      <p:ext uri="{BB962C8B-B14F-4D97-AF65-F5344CB8AC3E}">
        <p14:creationId xmlns:p14="http://schemas.microsoft.com/office/powerpoint/2010/main" val="3209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FA344F2-6D28-4731-8BBE-007DCD97E20B}"/>
              </a:ext>
            </a:extLst>
          </p:cNvPr>
          <p:cNvSpPr>
            <a:spLocks noGrp="1" noChangeArrowheads="1"/>
          </p:cNvSpPr>
          <p:nvPr>
            <p:ph type="title"/>
          </p:nvPr>
        </p:nvSpPr>
        <p:spPr/>
        <p:txBody>
          <a:bodyPr/>
          <a:lstStyle/>
          <a:p>
            <a:pPr algn="ctr"/>
            <a:r>
              <a:rPr lang="en-US" altLang="en-US"/>
              <a:t>Sight </a:t>
            </a:r>
          </a:p>
        </p:txBody>
      </p:sp>
      <p:sp>
        <p:nvSpPr>
          <p:cNvPr id="37891" name="Content Placeholder 2">
            <a:extLst>
              <a:ext uri="{FF2B5EF4-FFF2-40B4-BE49-F238E27FC236}">
                <a16:creationId xmlns:a16="http://schemas.microsoft.com/office/drawing/2014/main" id="{880B1E86-769F-4ED4-A28C-A44F3A2226D6}"/>
              </a:ext>
            </a:extLst>
          </p:cNvPr>
          <p:cNvSpPr>
            <a:spLocks noGrp="1" noChangeArrowheads="1"/>
          </p:cNvSpPr>
          <p:nvPr>
            <p:ph idx="1"/>
          </p:nvPr>
        </p:nvSpPr>
        <p:spPr/>
        <p:txBody>
          <a:bodyPr/>
          <a:lstStyle/>
          <a:p>
            <a:r>
              <a:rPr lang="en-US" altLang="en-US"/>
              <a:t>The interpreter takes a written document and reads it aloud in another language.  This is used for consent forms, discharge instructions, etc.</a:t>
            </a:r>
            <a:endParaRPr lang="en-US" altLang="en-US" i="1"/>
          </a:p>
          <a:p>
            <a:r>
              <a:rPr lang="en-US" altLang="en-US"/>
              <a:t> </a:t>
            </a:r>
            <a:endParaRPr lang="en-US" altLang="en-US" i="1"/>
          </a:p>
          <a:p>
            <a:endParaRPr lang="en-US" altLang="en-US"/>
          </a:p>
        </p:txBody>
      </p:sp>
    </p:spTree>
    <p:extLst>
      <p:ext uri="{BB962C8B-B14F-4D97-AF65-F5344CB8AC3E}">
        <p14:creationId xmlns:p14="http://schemas.microsoft.com/office/powerpoint/2010/main" val="252170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0144CEC-5FE1-4ABB-9A67-47B6B30E88BD}"/>
              </a:ext>
            </a:extLst>
          </p:cNvPr>
          <p:cNvSpPr>
            <a:spLocks noGrp="1" noChangeArrowheads="1"/>
          </p:cNvSpPr>
          <p:nvPr>
            <p:ph type="title"/>
          </p:nvPr>
        </p:nvSpPr>
        <p:spPr/>
        <p:txBody>
          <a:bodyPr/>
          <a:lstStyle/>
          <a:p>
            <a:pPr algn="ctr"/>
            <a:r>
              <a:rPr lang="en-US" altLang="en-US"/>
              <a:t>Remote </a:t>
            </a:r>
          </a:p>
        </p:txBody>
      </p:sp>
      <p:sp>
        <p:nvSpPr>
          <p:cNvPr id="38915" name="Content Placeholder 2">
            <a:extLst>
              <a:ext uri="{FF2B5EF4-FFF2-40B4-BE49-F238E27FC236}">
                <a16:creationId xmlns:a16="http://schemas.microsoft.com/office/drawing/2014/main" id="{8E8A9457-4AC9-47FA-8444-D96B41D38311}"/>
              </a:ext>
            </a:extLst>
          </p:cNvPr>
          <p:cNvSpPr>
            <a:spLocks noGrp="1" noChangeArrowheads="1"/>
          </p:cNvSpPr>
          <p:nvPr>
            <p:ph idx="1"/>
          </p:nvPr>
        </p:nvSpPr>
        <p:spPr/>
        <p:txBody>
          <a:bodyPr/>
          <a:lstStyle/>
          <a:p>
            <a:r>
              <a:rPr lang="en-US" altLang="en-US"/>
              <a:t>Video and telephone interpreting.  May be working in a call center or from home.  Advantages: not see disturbing “visuals” (non-video) as in an emergency room.  Prevent bias due to race, dress, speaker’s identity, etc.  </a:t>
            </a:r>
            <a:endParaRPr lang="en-US" altLang="en-US" i="1"/>
          </a:p>
          <a:p>
            <a:r>
              <a:rPr lang="en-US" altLang="en-US" b="1"/>
              <a:t> </a:t>
            </a:r>
            <a:endParaRPr lang="en-US" altLang="en-US"/>
          </a:p>
          <a:p>
            <a:endParaRPr lang="en-US" altLang="en-US"/>
          </a:p>
        </p:txBody>
      </p:sp>
    </p:spTree>
    <p:extLst>
      <p:ext uri="{BB962C8B-B14F-4D97-AF65-F5344CB8AC3E}">
        <p14:creationId xmlns:p14="http://schemas.microsoft.com/office/powerpoint/2010/main" val="261208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Sight interpretation</a:t>
            </a:r>
          </a:p>
        </p:txBody>
      </p:sp>
      <p:sp>
        <p:nvSpPr>
          <p:cNvPr id="3" name="Subtitle 2"/>
          <p:cNvSpPr>
            <a:spLocks noGrp="1"/>
          </p:cNvSpPr>
          <p:nvPr>
            <p:ph type="subTitle" idx="1"/>
          </p:nvPr>
        </p:nvSpPr>
        <p:spPr/>
        <p:txBody>
          <a:bodyPr/>
          <a:lstStyle/>
          <a:p>
            <a:r>
              <a:rPr lang="en-US" dirty="0"/>
              <a:t>MEDICAL COMMUNICATION AMBASSADORS</a:t>
            </a:r>
          </a:p>
        </p:txBody>
      </p:sp>
    </p:spTree>
    <p:extLst>
      <p:ext uri="{BB962C8B-B14F-4D97-AF65-F5344CB8AC3E}">
        <p14:creationId xmlns:p14="http://schemas.microsoft.com/office/powerpoint/2010/main" val="309039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sight translation?</a:t>
            </a:r>
          </a:p>
        </p:txBody>
      </p:sp>
      <p:sp>
        <p:nvSpPr>
          <p:cNvPr id="3" name="Content Placeholder 2"/>
          <p:cNvSpPr>
            <a:spLocks noGrp="1"/>
          </p:cNvSpPr>
          <p:nvPr>
            <p:ph sz="quarter" idx="13"/>
          </p:nvPr>
        </p:nvSpPr>
        <p:spPr/>
        <p:txBody>
          <a:bodyPr/>
          <a:lstStyle/>
          <a:p>
            <a:r>
              <a:rPr lang="en-US" dirty="0"/>
              <a:t>Sight translation: oral rendition of text written in one language into another language and is usually don in the moment</a:t>
            </a:r>
          </a:p>
        </p:txBody>
      </p:sp>
    </p:spTree>
    <p:extLst>
      <p:ext uri="{BB962C8B-B14F-4D97-AF65-F5344CB8AC3E}">
        <p14:creationId xmlns:p14="http://schemas.microsoft.com/office/powerpoint/2010/main" val="374980992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82</TotalTime>
  <Words>531</Words>
  <Application>Microsoft Office PowerPoint</Application>
  <PresentationFormat>Widescreen</PresentationFormat>
  <Paragraphs>54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MS Shell Dlg 2</vt:lpstr>
      <vt:lpstr>Tw Cen MT</vt:lpstr>
      <vt:lpstr>Wingdings 3</vt:lpstr>
      <vt:lpstr>Droplet</vt:lpstr>
      <vt:lpstr>TYPES OF INTERPRETING</vt:lpstr>
      <vt:lpstr>Types of Interpreting</vt:lpstr>
      <vt:lpstr>Consecutive </vt:lpstr>
      <vt:lpstr>Simultaneous </vt:lpstr>
      <vt:lpstr>Summarization </vt:lpstr>
      <vt:lpstr>Sight </vt:lpstr>
      <vt:lpstr>Remote </vt:lpstr>
      <vt:lpstr>Sight interpretation</vt:lpstr>
      <vt:lpstr>What is sight translation?</vt:lpstr>
      <vt:lpstr>Challenges: linguistic</vt:lpstr>
      <vt:lpstr>Challenges: non-linguistic</vt:lpstr>
      <vt:lpstr>Skills for sight translation</vt:lpstr>
      <vt:lpstr>Using your own words</vt:lpstr>
      <vt:lpstr>recommendations</vt:lpstr>
      <vt:lpstr>ACTIVITY: read the following: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Sight translation</dc:title>
  <dc:creator>Maria</dc:creator>
  <cp:lastModifiedBy>MIKE POWERS</cp:lastModifiedBy>
  <cp:revision>20</cp:revision>
  <dcterms:created xsi:type="dcterms:W3CDTF">2016-11-04T20:02:13Z</dcterms:created>
  <dcterms:modified xsi:type="dcterms:W3CDTF">2018-11-18T13:58:53Z</dcterms:modified>
</cp:coreProperties>
</file>