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1" r:id="rId21"/>
    <p:sldId id="274" r:id="rId22"/>
    <p:sldId id="277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86" d="100"/>
          <a:sy n="86" d="100"/>
        </p:scale>
        <p:origin x="331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2/18/2021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2/18/2021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2/18/2021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HAND WASHING/INFECTION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</a:t>
            </a:r>
            <a:r>
              <a:rPr lang="en-US" dirty="0" err="1"/>
              <a:t>Mca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HAND HYGIENE…WHY ALL THE FUSS?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According to the CDC, each year in the U.S., approximately two million hospitalized patients develop healthcare-associated infections (HAI).</a:t>
            </a:r>
          </a:p>
          <a:p>
            <a:r>
              <a:rPr lang="en-US" altLang="en-US" dirty="0"/>
              <a:t>Of these two million patients, up to 90,000 die as a result of the HAI.</a:t>
            </a:r>
          </a:p>
          <a:p>
            <a:r>
              <a:rPr lang="en-US" altLang="en-US" dirty="0"/>
              <a:t>The estimated annual cost is approximately $6.65 billion in 2007 dollars.</a:t>
            </a:r>
          </a:p>
          <a:p>
            <a:r>
              <a:rPr lang="en-US" altLang="en-US" dirty="0"/>
              <a:t>The most common mode of transmission of germs is by your hands.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WHO SHOULD PERFORM HAND HYGIENE?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dirty="0"/>
              <a:t>Any healthcare worker, caregiver or person involved in direct or indirect patient care, needs to be concerned about hand hygiene and should be able to </a:t>
            </a:r>
            <a:r>
              <a:rPr lang="en-US" altLang="en-US" u="sng" dirty="0"/>
              <a:t>perform it correctly</a:t>
            </a:r>
            <a:r>
              <a:rPr lang="en-US" altLang="en-US" dirty="0"/>
              <a:t> </a:t>
            </a:r>
            <a:r>
              <a:rPr lang="en-US" altLang="en-US" b="1" dirty="0"/>
              <a:t>and</a:t>
            </a:r>
            <a:r>
              <a:rPr lang="en-US" altLang="en-US" dirty="0"/>
              <a:t> </a:t>
            </a:r>
            <a:r>
              <a:rPr lang="en-US" altLang="en-US" u="sng" dirty="0"/>
              <a:t>at the right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SOMETIME SEEING IS BELIEVING…</a:t>
            </a:r>
            <a:endParaRPr lang="en-US" dirty="0"/>
          </a:p>
        </p:txBody>
      </p:sp>
      <p:pic>
        <p:nvPicPr>
          <p:cNvPr id="4" name="Picture 9" descr="ticu RN p care in iso before was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423160" cy="204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micu 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/>
          <a:stretch>
            <a:fillRect/>
          </a:stretch>
        </p:blipFill>
        <p:spPr bwMode="auto">
          <a:xfrm>
            <a:off x="8229600" y="1848633"/>
            <a:ext cx="241458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soap and 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452688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micu after pur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388" y="4114800"/>
            <a:ext cx="2336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13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Nurse’s glove while caring for an isolation patient</a:t>
            </a:r>
          </a:p>
        </p:txBody>
      </p:sp>
      <p:pic>
        <p:nvPicPr>
          <p:cNvPr id="5" name="Picture 9" descr="ticu RN p care in iso before wash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678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56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Hand of an employee while in common work area</a:t>
            </a:r>
          </a:p>
        </p:txBody>
      </p:sp>
      <p:pic>
        <p:nvPicPr>
          <p:cNvPr id="5" name="Picture 11" descr="micu d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851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	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After washing with soap and water</a:t>
            </a:r>
          </a:p>
        </p:txBody>
      </p:sp>
      <p:pic>
        <p:nvPicPr>
          <p:cNvPr id="5" name="Picture 13" descr="soap and wat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 r="470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8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RUBS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After using alcohol based hand rub</a:t>
            </a:r>
          </a:p>
        </p:txBody>
      </p:sp>
      <p:pic>
        <p:nvPicPr>
          <p:cNvPr id="5" name="Picture 14" descr="micu after purell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r="399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9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HAND HYGIENE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purpose of hand hygiene is to kill microorganism that have been picked up by contact with patients, visitors, staff, keyboards, door knobs, telephones, contaminated equipment or the environment.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There are 2 methods for performing hand hygiene, soap and water and alcohol-based hand rubs.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INDICATIONS FOR HAND HYGIENE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Wash your hands with soap and water when: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Visibly dirty or soiled 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 eating 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using the restroom</a:t>
            </a:r>
          </a:p>
          <a:p>
            <a:pPr lvl="1">
              <a:lnSpc>
                <a:spcPct val="85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coughing, sneezing or blowing your nose</a:t>
            </a:r>
          </a:p>
          <a:p>
            <a:pPr>
              <a:lnSpc>
                <a:spcPct val="8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Use an alcohol-based hand-rub as the preferred means for routine hand antisepsis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HOW TO HAND WASH WITH SOAP AND WATER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506214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2600" y="1849677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Critical components for effective hand washing:</a:t>
            </a:r>
          </a:p>
          <a:p>
            <a:pPr marL="400050" indent="-285750">
              <a:spcBef>
                <a:spcPct val="50000"/>
              </a:spcBef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Wet hands with water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Apply adequate soap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Scrub all surface for a  minimum of 15 seconds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Dry hands thoroughly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Turn off faucet with paper towel to prevent recontamination</a:t>
            </a:r>
          </a:p>
        </p:txBody>
      </p:sp>
    </p:spTree>
    <p:extLst>
      <p:ext uri="{BB962C8B-B14F-4D97-AF65-F5344CB8AC3E}">
        <p14:creationId xmlns:p14="http://schemas.microsoft.com/office/powerpoint/2010/main" val="194865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E97F-AEE8-4041-A076-CF9F80D5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Infection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42C35-7605-41CE-A8DE-3BEEF6C08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Airborne</a:t>
            </a:r>
          </a:p>
          <a:p>
            <a:r>
              <a:rPr lang="en-US" dirty="0"/>
              <a:t>Droplet</a:t>
            </a:r>
          </a:p>
          <a:p>
            <a:r>
              <a:rPr lang="en-US" dirty="0"/>
              <a:t>Contact</a:t>
            </a:r>
          </a:p>
          <a:p>
            <a:r>
              <a:rPr lang="en-US" dirty="0"/>
              <a:t>Neutropenic/protective</a:t>
            </a:r>
          </a:p>
          <a:p>
            <a:r>
              <a:rPr lang="en-US" dirty="0"/>
              <a:t>Enteric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b="1" dirty="0"/>
              <a:t>UPON ENTERING THE PATIENT ROOM/SPACE, BEFORE TOUCHING THE PATIENT OR THE ENVIRONMENT</a:t>
            </a:r>
            <a:r>
              <a:rPr lang="en-US" altLang="en-US" dirty="0"/>
              <a:t> </a:t>
            </a:r>
            <a:endParaRPr lang="en-US" dirty="0"/>
          </a:p>
        </p:txBody>
      </p:sp>
      <p:pic>
        <p:nvPicPr>
          <p:cNvPr id="4" name="Picture 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3254400" cy="2665196"/>
          </a:xfrm>
          <a:noFill/>
        </p:spPr>
      </p:pic>
      <p:sp>
        <p:nvSpPr>
          <p:cNvPr id="5" name="Rectangle 4"/>
          <p:cNvSpPr/>
          <p:nvPr/>
        </p:nvSpPr>
        <p:spPr>
          <a:xfrm>
            <a:off x="4724400" y="2280237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95300" indent="-495300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WHY?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protect the patient against colonization by harmful germs carried on your hands.</a:t>
            </a:r>
          </a:p>
          <a:p>
            <a:pPr marL="495300" indent="-495300"/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00" indent="-495300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Clean your hands before touching a patient when approaching him/her.</a:t>
            </a:r>
          </a:p>
          <a:p>
            <a:pPr marL="495300" indent="-495300"/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5300" indent="-495300"/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Situation when Moment 1 applies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95300" indent="-495300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Before shaking hands, before stroking a child’s forehead for example</a:t>
            </a:r>
          </a:p>
        </p:txBody>
      </p:sp>
    </p:spTree>
    <p:extLst>
      <p:ext uri="{BB962C8B-B14F-4D97-AF65-F5344CB8AC3E}">
        <p14:creationId xmlns:p14="http://schemas.microsoft.com/office/powerpoint/2010/main" val="1445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AFTER TOUCHING A PATIENT</a:t>
            </a:r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3508650" cy="2741344"/>
          </a:xfrm>
          <a:noFill/>
        </p:spPr>
      </p:pic>
      <p:sp>
        <p:nvSpPr>
          <p:cNvPr id="5" name="Rectangle 4"/>
          <p:cNvSpPr/>
          <p:nvPr/>
        </p:nvSpPr>
        <p:spPr>
          <a:xfrm>
            <a:off x="5334000" y="175260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WHY?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protect you from colonization or infection with patient’s harmful germs and to protect the health-care environment from germ spread.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WHEN? 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Clean your hands when leaving the patient’s side, after having touched the patient.</a:t>
            </a:r>
            <a:endParaRPr lang="en-US" alt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Situations when Moments 4 applies, if they correspond to the last contact with the patient before leaving him/her: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shaking hands.</a:t>
            </a:r>
          </a:p>
        </p:txBody>
      </p:sp>
    </p:spTree>
    <p:extLst>
      <p:ext uri="{BB962C8B-B14F-4D97-AF65-F5344CB8AC3E}">
        <p14:creationId xmlns:p14="http://schemas.microsoft.com/office/powerpoint/2010/main" val="20504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USE OF GLOVES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7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use of gloves </a:t>
            </a:r>
            <a:r>
              <a:rPr lang="en-US" altLang="en-U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replace the need for hand hygiene by either soap and water or an alcohol based hand-rub.</a:t>
            </a:r>
          </a:p>
          <a:p>
            <a:pPr marL="0" indent="0">
              <a:lnSpc>
                <a:spcPct val="7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Wear gloves when it can be reasonably anticipated that contact with blood or other potentially infectious material, non-intact skin or mucous membranes may occur.</a:t>
            </a:r>
          </a:p>
          <a:p>
            <a:pPr marL="0" indent="0">
              <a:lnSpc>
                <a:spcPct val="7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Do not wash or use alcohol hand rub on gloved hands.</a:t>
            </a:r>
          </a:p>
          <a:p>
            <a:pPr marL="0" indent="0">
              <a:lnSpc>
                <a:spcPct val="75000"/>
              </a:lnSpc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Remove gloves after leaving patient room. Do not wear the same pair of gloves if you are interpreting for more than one patient.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ike Powers\Desktop\Maria\DigitalPhotos\Interpreters Class 2012\IMG_0098.JPG">
            <a:extLst>
              <a:ext uri="{FF2B5EF4-FFF2-40B4-BE49-F238E27FC236}">
                <a16:creationId xmlns:a16="http://schemas.microsoft.com/office/drawing/2014/main" id="{7967D796-5801-4791-B8D3-D6F12196624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166019"/>
            <a:ext cx="60325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4EC0AA-C887-43B1-9566-6A07C06F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555" y="0"/>
            <a:ext cx="6871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CC473-6DB8-4B3F-90D5-6A92D19A6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27" y="0"/>
            <a:ext cx="531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665D32-8A96-4C9C-A0D4-69196533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27" y="0"/>
            <a:ext cx="531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A9FB2-0E65-4BD8-90C9-5983CBC68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27" y="0"/>
            <a:ext cx="531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3882B-D660-42AE-BFF5-8A796AE8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027" y="0"/>
            <a:ext cx="5313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ike Powers\Desktop\Maria\DigitalPhotos\Interpreters Class 2012\IMG_0094.JPG">
            <a:extLst>
              <a:ext uri="{FF2B5EF4-FFF2-40B4-BE49-F238E27FC236}">
                <a16:creationId xmlns:a16="http://schemas.microsoft.com/office/drawing/2014/main" id="{569717A7-6E2B-4FD9-BF58-8C9ECF7A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0" y="1166019"/>
            <a:ext cx="6032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8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HEALING HANDS START WITH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altLang="en-US" dirty="0"/>
              <a:t>A simple action…</a:t>
            </a:r>
          </a:p>
          <a:p>
            <a:pPr indent="0">
              <a:buNone/>
            </a:pPr>
            <a:endParaRPr lang="en-US" altLang="en-US" dirty="0"/>
          </a:p>
          <a:p>
            <a:pPr indent="0">
              <a:buNone/>
            </a:pPr>
            <a:r>
              <a:rPr lang="en-US" altLang="en-US" dirty="0"/>
              <a:t>Hand hygiene is the # 1 intervention proven to be effective in preventing healthcare associated infections and the spread of antimicrobial resistant organisms.</a:t>
            </a:r>
          </a:p>
          <a:p>
            <a:pPr indent="0">
              <a:buNone/>
            </a:pPr>
            <a:endParaRPr lang="en-US" altLang="en-US" dirty="0"/>
          </a:p>
          <a:p>
            <a:pPr indent="0">
              <a:buNone/>
            </a:pPr>
            <a:r>
              <a:rPr lang="en-US" altLang="en-US" dirty="0"/>
              <a:t>                                    …..and it starts with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3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41.potx" id="{D7485564-6666-4DDB-B0D3-55F6E694D6E5}" vid="{6E950D30-6FC6-4411-BCFF-468AD9ECA787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63</TotalTime>
  <Words>581</Words>
  <Application>Microsoft Office PowerPoint</Application>
  <PresentationFormat>Widescreen</PresentationFormat>
  <Paragraphs>65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Franklin Gothic Medium</vt:lpstr>
      <vt:lpstr>Medical Design 16x9</vt:lpstr>
      <vt:lpstr>HAND WASHING/INFECTION CONTROL</vt:lpstr>
      <vt:lpstr>Types Infection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HEALING HANDS START WITH YOU</vt:lpstr>
      <vt:lpstr>HAND HYGIENE…WHY ALL THE FUSS?</vt:lpstr>
      <vt:lpstr>WHO SHOULD PERFORM HAND HYGIENE?</vt:lpstr>
      <vt:lpstr>SOMETIME SEEING IS BELIEVING…</vt:lpstr>
      <vt:lpstr>GLOVE</vt:lpstr>
      <vt:lpstr>HAND</vt:lpstr>
      <vt:lpstr>WASHING </vt:lpstr>
      <vt:lpstr>RUBS</vt:lpstr>
      <vt:lpstr>HAND HYGIENE</vt:lpstr>
      <vt:lpstr>INDICATIONS FOR HAND HYGIENE</vt:lpstr>
      <vt:lpstr>HOW TO HAND WASH WITH SOAP AND WATER</vt:lpstr>
      <vt:lpstr>UPON ENTERING THE PATIENT ROOM/SPACE, BEFORE TOUCHING THE PATIENT OR THE ENVIRONMENT </vt:lpstr>
      <vt:lpstr>AFTER TOUCHING A PATIENT</vt:lpstr>
      <vt:lpstr>USE OF GLOVES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WASHING</dc:title>
  <dc:creator>Maria</dc:creator>
  <cp:lastModifiedBy>maria</cp:lastModifiedBy>
  <cp:revision>11</cp:revision>
  <dcterms:created xsi:type="dcterms:W3CDTF">2016-09-22T19:05:12Z</dcterms:created>
  <dcterms:modified xsi:type="dcterms:W3CDTF">2021-02-18T16:36:21Z</dcterms:modified>
</cp:coreProperties>
</file>