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7"/>
  </p:notesMasterIdLst>
  <p:handoutMasterIdLst>
    <p:handoutMasterId r:id="rId58"/>
  </p:handoutMasterIdLst>
  <p:sldIdLst>
    <p:sldId id="256" r:id="rId3"/>
    <p:sldId id="272" r:id="rId4"/>
    <p:sldId id="343" r:id="rId5"/>
    <p:sldId id="314" r:id="rId6"/>
    <p:sldId id="351" r:id="rId7"/>
    <p:sldId id="352" r:id="rId8"/>
    <p:sldId id="348" r:id="rId9"/>
    <p:sldId id="349" r:id="rId10"/>
    <p:sldId id="350" r:id="rId11"/>
    <p:sldId id="257" r:id="rId12"/>
    <p:sldId id="258" r:id="rId13"/>
    <p:sldId id="259" r:id="rId14"/>
    <p:sldId id="324" r:id="rId15"/>
    <p:sldId id="334" r:id="rId16"/>
    <p:sldId id="332" r:id="rId17"/>
    <p:sldId id="333" r:id="rId18"/>
    <p:sldId id="335" r:id="rId19"/>
    <p:sldId id="263" r:id="rId20"/>
    <p:sldId id="266" r:id="rId21"/>
    <p:sldId id="267" r:id="rId22"/>
    <p:sldId id="264" r:id="rId23"/>
    <p:sldId id="265" r:id="rId24"/>
    <p:sldId id="268" r:id="rId25"/>
    <p:sldId id="269" r:id="rId26"/>
    <p:sldId id="270" r:id="rId27"/>
    <p:sldId id="345" r:id="rId28"/>
    <p:sldId id="383" r:id="rId29"/>
    <p:sldId id="384" r:id="rId30"/>
    <p:sldId id="385" r:id="rId31"/>
    <p:sldId id="386" r:id="rId32"/>
    <p:sldId id="369" r:id="rId33"/>
    <p:sldId id="367" r:id="rId34"/>
    <p:sldId id="353" r:id="rId35"/>
    <p:sldId id="379" r:id="rId36"/>
    <p:sldId id="378" r:id="rId37"/>
    <p:sldId id="380" r:id="rId38"/>
    <p:sldId id="381" r:id="rId39"/>
    <p:sldId id="382" r:id="rId40"/>
    <p:sldId id="368" r:id="rId41"/>
    <p:sldId id="365" r:id="rId42"/>
    <p:sldId id="366" r:id="rId43"/>
    <p:sldId id="359" r:id="rId44"/>
    <p:sldId id="355" r:id="rId45"/>
    <p:sldId id="373" r:id="rId46"/>
    <p:sldId id="374" r:id="rId47"/>
    <p:sldId id="370" r:id="rId48"/>
    <p:sldId id="364" r:id="rId49"/>
    <p:sldId id="362" r:id="rId50"/>
    <p:sldId id="392" r:id="rId51"/>
    <p:sldId id="393" r:id="rId52"/>
    <p:sldId id="344" r:id="rId53"/>
    <p:sldId id="390" r:id="rId54"/>
    <p:sldId id="347" r:id="rId55"/>
    <p:sldId id="391" r:id="rId56"/>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62" y="9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C9A25987-4BF8-4424-A2AF-FA904606E501}" type="datetimeFigureOut">
              <a:rPr lang="en-US" smtClean="0"/>
              <a:t>6/14/2020</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1DD81CCC-77E0-46B1-BB8E-696C6DCD26DE}" type="slidenum">
              <a:rPr lang="en-US" smtClean="0"/>
              <a:t>‹#›</a:t>
            </a:fld>
            <a:endParaRPr lang="en-US"/>
          </a:p>
        </p:txBody>
      </p:sp>
    </p:spTree>
    <p:extLst>
      <p:ext uri="{BB962C8B-B14F-4D97-AF65-F5344CB8AC3E}">
        <p14:creationId xmlns:p14="http://schemas.microsoft.com/office/powerpoint/2010/main" val="18285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fontAlgn="auto">
              <a:spcBef>
                <a:spcPts val="0"/>
              </a:spcBef>
              <a:spcAft>
                <a:spcPts val="0"/>
              </a:spcAft>
              <a:defRPr sz="1200">
                <a:latin typeface="+mn-lt"/>
              </a:defRPr>
            </a:lvl1pPr>
          </a:lstStyle>
          <a:p>
            <a:pPr>
              <a:defRPr/>
            </a:pPr>
            <a:fld id="{E9A57DD0-5081-48E5-8F8C-DA283D195ECB}" type="datetimeFigureOut">
              <a:rPr lang="en-US"/>
              <a:pPr>
                <a:defRPr/>
              </a:pPr>
              <a:t>6/14/2020</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pPr lvl="0"/>
            <a:endParaRPr lang="en-US" noProof="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fontAlgn="auto">
              <a:spcBef>
                <a:spcPts val="0"/>
              </a:spcBef>
              <a:spcAft>
                <a:spcPts val="0"/>
              </a:spcAft>
              <a:defRPr sz="1200">
                <a:latin typeface="+mn-lt"/>
              </a:defRPr>
            </a:lvl1pPr>
          </a:lstStyle>
          <a:p>
            <a:pPr>
              <a:defRPr/>
            </a:pPr>
            <a:fld id="{0D2E3B4A-463B-4815-AD86-CE365D169955}" type="slidenum">
              <a:rPr lang="en-US"/>
              <a:pPr>
                <a:defRPr/>
              </a:pPr>
              <a:t>‹#›</a:t>
            </a:fld>
            <a:endParaRPr lang="en-US"/>
          </a:p>
        </p:txBody>
      </p:sp>
    </p:spTree>
    <p:extLst>
      <p:ext uri="{BB962C8B-B14F-4D97-AF65-F5344CB8AC3E}">
        <p14:creationId xmlns:p14="http://schemas.microsoft.com/office/powerpoint/2010/main" val="1119506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5060" indent="-290408" eaLnBrk="0" hangingPunct="0">
              <a:spcBef>
                <a:spcPct val="30000"/>
              </a:spcBef>
              <a:defRPr sz="1200">
                <a:solidFill>
                  <a:schemeClr val="tx1"/>
                </a:solidFill>
                <a:latin typeface="Arial" charset="0"/>
              </a:defRPr>
            </a:lvl2pPr>
            <a:lvl3pPr marL="1161631" indent="-232326" eaLnBrk="0" hangingPunct="0">
              <a:spcBef>
                <a:spcPct val="30000"/>
              </a:spcBef>
              <a:defRPr sz="1200">
                <a:solidFill>
                  <a:schemeClr val="tx1"/>
                </a:solidFill>
                <a:latin typeface="Arial" charset="0"/>
              </a:defRPr>
            </a:lvl3pPr>
            <a:lvl4pPr marL="1626283" indent="-232326" eaLnBrk="0" hangingPunct="0">
              <a:spcBef>
                <a:spcPct val="30000"/>
              </a:spcBef>
              <a:defRPr sz="1200">
                <a:solidFill>
                  <a:schemeClr val="tx1"/>
                </a:solidFill>
                <a:latin typeface="Arial" charset="0"/>
              </a:defRPr>
            </a:lvl4pPr>
            <a:lvl5pPr marL="2090936" indent="-232326" eaLnBrk="0" hangingPunct="0">
              <a:spcBef>
                <a:spcPct val="30000"/>
              </a:spcBef>
              <a:defRPr sz="1200">
                <a:solidFill>
                  <a:schemeClr val="tx1"/>
                </a:solidFill>
                <a:latin typeface="Arial" charset="0"/>
              </a:defRPr>
            </a:lvl5pPr>
            <a:lvl6pPr marL="2555588" indent="-232326" eaLnBrk="0" fontAlgn="base" hangingPunct="0">
              <a:spcBef>
                <a:spcPct val="30000"/>
              </a:spcBef>
              <a:spcAft>
                <a:spcPct val="0"/>
              </a:spcAft>
              <a:defRPr sz="1200">
                <a:solidFill>
                  <a:schemeClr val="tx1"/>
                </a:solidFill>
                <a:latin typeface="Arial" charset="0"/>
              </a:defRPr>
            </a:lvl6pPr>
            <a:lvl7pPr marL="3020240" indent="-232326" eaLnBrk="0" fontAlgn="base" hangingPunct="0">
              <a:spcBef>
                <a:spcPct val="30000"/>
              </a:spcBef>
              <a:spcAft>
                <a:spcPct val="0"/>
              </a:spcAft>
              <a:defRPr sz="1200">
                <a:solidFill>
                  <a:schemeClr val="tx1"/>
                </a:solidFill>
                <a:latin typeface="Arial" charset="0"/>
              </a:defRPr>
            </a:lvl7pPr>
            <a:lvl8pPr marL="3484893" indent="-232326" eaLnBrk="0" fontAlgn="base" hangingPunct="0">
              <a:spcBef>
                <a:spcPct val="30000"/>
              </a:spcBef>
              <a:spcAft>
                <a:spcPct val="0"/>
              </a:spcAft>
              <a:defRPr sz="1200">
                <a:solidFill>
                  <a:schemeClr val="tx1"/>
                </a:solidFill>
                <a:latin typeface="Arial" charset="0"/>
              </a:defRPr>
            </a:lvl8pPr>
            <a:lvl9pPr marL="3949545" indent="-23232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2514B39-7057-41BB-88CF-CB5913750760}" type="slidenum">
              <a:rPr lang="en-US" altLang="en-US" smtClean="0"/>
              <a:pPr eaLnBrk="1" hangingPunct="1">
                <a:spcBef>
                  <a:spcPct val="0"/>
                </a:spcBef>
              </a:pPr>
              <a:t>2</a:t>
            </a:fld>
            <a:endParaRPr lang="en-US" altLang="en-US" dirty="0"/>
          </a:p>
        </p:txBody>
      </p:sp>
      <p:sp>
        <p:nvSpPr>
          <p:cNvPr id="235523" name="Rectangle 2"/>
          <p:cNvSpPr>
            <a:spLocks noGrp="1" noRot="1" noChangeAspect="1" noChangeArrowheads="1" noTextEdit="1"/>
          </p:cNvSpPr>
          <p:nvPr>
            <p:ph type="sldImg"/>
          </p:nvPr>
        </p:nvSpPr>
        <p:spPr>
          <a:solidFill>
            <a:srgbClr val="FFFFFF"/>
          </a:solidFill>
          <a:ln/>
        </p:spPr>
      </p:sp>
      <p:sp>
        <p:nvSpPr>
          <p:cNvPr id="2355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5060" indent="-290408" eaLnBrk="0" hangingPunct="0">
              <a:spcBef>
                <a:spcPct val="30000"/>
              </a:spcBef>
              <a:defRPr sz="1200">
                <a:solidFill>
                  <a:schemeClr val="tx1"/>
                </a:solidFill>
                <a:latin typeface="Arial" charset="0"/>
              </a:defRPr>
            </a:lvl2pPr>
            <a:lvl3pPr marL="1161631" indent="-232326" eaLnBrk="0" hangingPunct="0">
              <a:spcBef>
                <a:spcPct val="30000"/>
              </a:spcBef>
              <a:defRPr sz="1200">
                <a:solidFill>
                  <a:schemeClr val="tx1"/>
                </a:solidFill>
                <a:latin typeface="Arial" charset="0"/>
              </a:defRPr>
            </a:lvl3pPr>
            <a:lvl4pPr marL="1626283" indent="-232326" eaLnBrk="0" hangingPunct="0">
              <a:spcBef>
                <a:spcPct val="30000"/>
              </a:spcBef>
              <a:defRPr sz="1200">
                <a:solidFill>
                  <a:schemeClr val="tx1"/>
                </a:solidFill>
                <a:latin typeface="Arial" charset="0"/>
              </a:defRPr>
            </a:lvl4pPr>
            <a:lvl5pPr marL="2090936" indent="-232326" eaLnBrk="0" hangingPunct="0">
              <a:spcBef>
                <a:spcPct val="30000"/>
              </a:spcBef>
              <a:defRPr sz="1200">
                <a:solidFill>
                  <a:schemeClr val="tx1"/>
                </a:solidFill>
                <a:latin typeface="Arial" charset="0"/>
              </a:defRPr>
            </a:lvl5pPr>
            <a:lvl6pPr marL="2555588" indent="-232326" eaLnBrk="0" fontAlgn="base" hangingPunct="0">
              <a:spcBef>
                <a:spcPct val="30000"/>
              </a:spcBef>
              <a:spcAft>
                <a:spcPct val="0"/>
              </a:spcAft>
              <a:defRPr sz="1200">
                <a:solidFill>
                  <a:schemeClr val="tx1"/>
                </a:solidFill>
                <a:latin typeface="Arial" charset="0"/>
              </a:defRPr>
            </a:lvl6pPr>
            <a:lvl7pPr marL="3020240" indent="-232326" eaLnBrk="0" fontAlgn="base" hangingPunct="0">
              <a:spcBef>
                <a:spcPct val="30000"/>
              </a:spcBef>
              <a:spcAft>
                <a:spcPct val="0"/>
              </a:spcAft>
              <a:defRPr sz="1200">
                <a:solidFill>
                  <a:schemeClr val="tx1"/>
                </a:solidFill>
                <a:latin typeface="Arial" charset="0"/>
              </a:defRPr>
            </a:lvl7pPr>
            <a:lvl8pPr marL="3484893" indent="-232326" eaLnBrk="0" fontAlgn="base" hangingPunct="0">
              <a:spcBef>
                <a:spcPct val="30000"/>
              </a:spcBef>
              <a:spcAft>
                <a:spcPct val="0"/>
              </a:spcAft>
              <a:defRPr sz="1200">
                <a:solidFill>
                  <a:schemeClr val="tx1"/>
                </a:solidFill>
                <a:latin typeface="Arial" charset="0"/>
              </a:defRPr>
            </a:lvl8pPr>
            <a:lvl9pPr marL="3949545" indent="-23232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2621242-C557-41D7-98B0-199B3D0BC89F}" type="slidenum">
              <a:rPr lang="en-US" altLang="en-US" smtClean="0"/>
              <a:pPr eaLnBrk="1" hangingPunct="1">
                <a:spcBef>
                  <a:spcPct val="0"/>
                </a:spcBef>
              </a:pPr>
              <a:t>3</a:t>
            </a:fld>
            <a:endParaRPr lang="en-US" altLang="en-US"/>
          </a:p>
        </p:txBody>
      </p:sp>
      <p:sp>
        <p:nvSpPr>
          <p:cNvPr id="238595" name="Rectangle 2"/>
          <p:cNvSpPr>
            <a:spLocks noGrp="1" noRot="1" noChangeAspect="1" noChangeArrowheads="1" noTextEdit="1"/>
          </p:cNvSpPr>
          <p:nvPr>
            <p:ph type="sldImg"/>
          </p:nvPr>
        </p:nvSpPr>
        <p:spPr>
          <a:solidFill>
            <a:srgbClr val="FFFFFF"/>
          </a:solidFill>
          <a:ln/>
        </p:spPr>
      </p:sp>
      <p:sp>
        <p:nvSpPr>
          <p:cNvPr id="2385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1800695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5060" indent="-290408" eaLnBrk="0" hangingPunct="0">
              <a:spcBef>
                <a:spcPct val="30000"/>
              </a:spcBef>
              <a:defRPr sz="1200">
                <a:solidFill>
                  <a:schemeClr val="tx1"/>
                </a:solidFill>
                <a:latin typeface="Arial" charset="0"/>
              </a:defRPr>
            </a:lvl2pPr>
            <a:lvl3pPr marL="1161631" indent="-232326" eaLnBrk="0" hangingPunct="0">
              <a:spcBef>
                <a:spcPct val="30000"/>
              </a:spcBef>
              <a:defRPr sz="1200">
                <a:solidFill>
                  <a:schemeClr val="tx1"/>
                </a:solidFill>
                <a:latin typeface="Arial" charset="0"/>
              </a:defRPr>
            </a:lvl3pPr>
            <a:lvl4pPr marL="1626283" indent="-232326" eaLnBrk="0" hangingPunct="0">
              <a:spcBef>
                <a:spcPct val="30000"/>
              </a:spcBef>
              <a:defRPr sz="1200">
                <a:solidFill>
                  <a:schemeClr val="tx1"/>
                </a:solidFill>
                <a:latin typeface="Arial" charset="0"/>
              </a:defRPr>
            </a:lvl4pPr>
            <a:lvl5pPr marL="2090936" indent="-232326" eaLnBrk="0" hangingPunct="0">
              <a:spcBef>
                <a:spcPct val="30000"/>
              </a:spcBef>
              <a:defRPr sz="1200">
                <a:solidFill>
                  <a:schemeClr val="tx1"/>
                </a:solidFill>
                <a:latin typeface="Arial" charset="0"/>
              </a:defRPr>
            </a:lvl5pPr>
            <a:lvl6pPr marL="2555588" indent="-232326" eaLnBrk="0" fontAlgn="base" hangingPunct="0">
              <a:spcBef>
                <a:spcPct val="30000"/>
              </a:spcBef>
              <a:spcAft>
                <a:spcPct val="0"/>
              </a:spcAft>
              <a:defRPr sz="1200">
                <a:solidFill>
                  <a:schemeClr val="tx1"/>
                </a:solidFill>
                <a:latin typeface="Arial" charset="0"/>
              </a:defRPr>
            </a:lvl6pPr>
            <a:lvl7pPr marL="3020240" indent="-232326" eaLnBrk="0" fontAlgn="base" hangingPunct="0">
              <a:spcBef>
                <a:spcPct val="30000"/>
              </a:spcBef>
              <a:spcAft>
                <a:spcPct val="0"/>
              </a:spcAft>
              <a:defRPr sz="1200">
                <a:solidFill>
                  <a:schemeClr val="tx1"/>
                </a:solidFill>
                <a:latin typeface="Arial" charset="0"/>
              </a:defRPr>
            </a:lvl7pPr>
            <a:lvl8pPr marL="3484893" indent="-232326" eaLnBrk="0" fontAlgn="base" hangingPunct="0">
              <a:spcBef>
                <a:spcPct val="30000"/>
              </a:spcBef>
              <a:spcAft>
                <a:spcPct val="0"/>
              </a:spcAft>
              <a:defRPr sz="1200">
                <a:solidFill>
                  <a:schemeClr val="tx1"/>
                </a:solidFill>
                <a:latin typeface="Arial" charset="0"/>
              </a:defRPr>
            </a:lvl8pPr>
            <a:lvl9pPr marL="3949545" indent="-23232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500E96-8548-4485-83DA-F2C17418B8B6}" type="slidenum">
              <a:rPr lang="en-US" altLang="en-US" smtClean="0"/>
              <a:pPr eaLnBrk="1" hangingPunct="1">
                <a:spcBef>
                  <a:spcPct val="0"/>
                </a:spcBef>
              </a:pPr>
              <a:t>4</a:t>
            </a:fld>
            <a:endParaRPr lang="en-US" altLang="en-US" dirty="0"/>
          </a:p>
        </p:txBody>
      </p:sp>
      <p:sp>
        <p:nvSpPr>
          <p:cNvPr id="236547" name="Rectangle 2"/>
          <p:cNvSpPr>
            <a:spLocks noGrp="1" noRot="1" noChangeAspect="1" noChangeArrowheads="1" noTextEdit="1"/>
          </p:cNvSpPr>
          <p:nvPr>
            <p:ph type="sldImg"/>
          </p:nvPr>
        </p:nvSpPr>
        <p:spPr>
          <a:solidFill>
            <a:srgbClr val="FFFFFF"/>
          </a:solidFill>
          <a:ln/>
        </p:spPr>
      </p:sp>
      <p:sp>
        <p:nvSpPr>
          <p:cNvPr id="2365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2E3B4A-463B-4815-AD86-CE365D169955}" type="slidenum">
              <a:rPr lang="en-US" smtClean="0"/>
              <a:pPr>
                <a:defRPr/>
              </a:pPr>
              <a:t>23</a:t>
            </a:fld>
            <a:endParaRPr lang="en-US"/>
          </a:p>
        </p:txBody>
      </p:sp>
    </p:spTree>
    <p:extLst>
      <p:ext uri="{BB962C8B-B14F-4D97-AF65-F5344CB8AC3E}">
        <p14:creationId xmlns:p14="http://schemas.microsoft.com/office/powerpoint/2010/main" val="1310280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t>
            </a:r>
            <a:r>
              <a:rPr lang="en-US" b="1" dirty="0"/>
              <a:t>angiogram</a:t>
            </a:r>
            <a:r>
              <a:rPr lang="en-US" dirty="0"/>
              <a:t> is an X-ray test that uses a special dye and camera (fluoroscopy) to take pictures of the blood flow in an artery (such as the aorta) or a vein (such as the vena cava). An </a:t>
            </a:r>
            <a:r>
              <a:rPr lang="en-US" b="1" dirty="0"/>
              <a:t>angiogram</a:t>
            </a:r>
            <a:r>
              <a:rPr lang="en-US" dirty="0"/>
              <a:t> can be used to look at the arteries or veins in the head, arms, legs, chest, back, or belly.</a:t>
            </a:r>
          </a:p>
        </p:txBody>
      </p:sp>
      <p:sp>
        <p:nvSpPr>
          <p:cNvPr id="4" name="Slide Number Placeholder 3"/>
          <p:cNvSpPr>
            <a:spLocks noGrp="1"/>
          </p:cNvSpPr>
          <p:nvPr>
            <p:ph type="sldNum" sz="quarter" idx="10"/>
          </p:nvPr>
        </p:nvSpPr>
        <p:spPr/>
        <p:txBody>
          <a:bodyPr/>
          <a:lstStyle/>
          <a:p>
            <a:pPr>
              <a:defRPr/>
            </a:pPr>
            <a:fld id="{0D2E3B4A-463B-4815-AD86-CE365D169955}" type="slidenum">
              <a:rPr lang="en-US" smtClean="0"/>
              <a:pPr>
                <a:defRPr/>
              </a:pPr>
              <a:t>26</a:t>
            </a:fld>
            <a:endParaRPr lang="en-US"/>
          </a:p>
        </p:txBody>
      </p:sp>
    </p:spTree>
    <p:extLst>
      <p:ext uri="{BB962C8B-B14F-4D97-AF65-F5344CB8AC3E}">
        <p14:creationId xmlns:p14="http://schemas.microsoft.com/office/powerpoint/2010/main" val="90432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000"/>
            <a:ext cx="7772400" cy="669926"/>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4876800"/>
            <a:ext cx="6400800" cy="381000"/>
          </a:xfrm>
        </p:spPr>
        <p:txBody>
          <a:bodyPr/>
          <a:lstStyle>
            <a:lvl1pPr marL="0" indent="0" algn="ctr">
              <a:buNone/>
              <a:defRPr b="1">
                <a:solidFill>
                  <a:srgbClr val="FFFFFF"/>
                </a:solidFill>
                <a:effectLst>
                  <a:outerShdw blurRad="38100" dist="38100" dir="2700000" algn="tl">
                    <a:srgbClr val="000000">
                      <a:alpha val="43137"/>
                    </a:srgb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61A6883-7787-4FEE-93DB-56F706DBB347}" type="datetimeFigureOut">
              <a:rPr lang="en-US"/>
              <a:pPr>
                <a:defRPr/>
              </a:pPr>
              <a:t>6/14/2020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FAF62D-C78B-45D6-BC47-5FCBB671CC2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FB3285-00D2-4C0B-A5D9-03F0AB596784}" type="datetimeFigureOut">
              <a:rPr lang="en-US"/>
              <a:pPr>
                <a:defRPr/>
              </a:pPr>
              <a:t>6/14/2020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8532B4-0AF9-4207-B8E4-F6C8E7EDDC8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E7901B-2FCA-4A0B-A773-945B2CBA098B}" type="datetimeFigureOut">
              <a:rPr lang="en-US"/>
              <a:pPr>
                <a:defRPr/>
              </a:pPr>
              <a:t>6/14/2020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21C9FD-A361-4B07-AC69-D00F1080DE9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4EC371E-4BDC-49BB-A19B-9581EFBC9851}" type="datetimeFigureOut">
              <a:rPr lang="en-US"/>
              <a:pPr>
                <a:defRPr/>
              </a:pPr>
              <a:t>6/14/2020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1C2098-C85B-467D-A5FD-D09641E8DF5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24036C-618E-4365-8AC3-1AD7138449FA}" type="datetimeFigureOut">
              <a:rPr lang="en-US"/>
              <a:pPr>
                <a:defRPr/>
              </a:pPr>
              <a:t>6/14/2020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CA3548-572C-4C02-8E85-61A62E105F1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4AB7230-AAFB-4C22-BADC-101F526B8A41}" type="datetimeFigureOut">
              <a:rPr lang="en-US"/>
              <a:pPr>
                <a:defRPr/>
              </a:pPr>
              <a:t>6/14/2020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7D531D-F31E-41AF-BF84-EFC877B25BB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10A1D1F-A1C8-4509-B643-589898B3E7DC}" type="datetimeFigureOut">
              <a:rPr lang="en-US"/>
              <a:pPr>
                <a:defRPr/>
              </a:pPr>
              <a:t>6/14/2020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628EE99-AFC3-4DB1-A839-2C8232E9E73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1257731-D65A-45A0-A955-80BE76F49028}" type="datetimeFigureOut">
              <a:rPr lang="en-US"/>
              <a:pPr>
                <a:defRPr/>
              </a:pPr>
              <a:t>6/14/2020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B8B86F-F4BC-4731-B5AD-D5FCC5E0A42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BF8C06-AEA1-4DD6-9B07-8B5B1DCD807D}" type="datetimeFigureOut">
              <a:rPr lang="en-US"/>
              <a:pPr>
                <a:defRPr/>
              </a:pPr>
              <a:t>6/14/2020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935C7AC-839C-47E0-899C-D4F13021685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46D27B3-8433-4D57-946A-FCCA26706F85}" type="datetimeFigureOut">
              <a:rPr lang="en-US"/>
              <a:pPr>
                <a:defRPr/>
              </a:pPr>
              <a:t>6/14/2020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C68C3A-8A1D-4870-9C43-3D4FD628A37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05DEE9-4ACE-42FB-822A-DD6A20D8A616}" type="datetimeFigureOut">
              <a:rPr lang="en-US"/>
              <a:pPr>
                <a:defRPr/>
              </a:pPr>
              <a:t>6/14/2020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8E299B-A650-4882-B79E-192C2E090D1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6099340-10E2-478B-9FBE-50B7F526580A}" type="datetimeFigureOut">
              <a:rPr lang="en-US"/>
              <a:pPr>
                <a:defRPr/>
              </a:pPr>
              <a:t>6/14/2020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8AF350A-FA23-4E9C-9090-14D7A72877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l" rtl="0" eaLnBrk="1" fontAlgn="base" hangingPunct="1">
        <a:spcBef>
          <a:spcPct val="0"/>
        </a:spcBef>
        <a:spcAft>
          <a:spcPct val="0"/>
        </a:spcAft>
        <a:defRPr sz="3600" b="1" kern="1200">
          <a:solidFill>
            <a:srgbClr val="FFFFFF"/>
          </a:solidFill>
          <a:effectLst>
            <a:outerShdw blurRad="38100" dist="38100" dir="2700000" algn="tl">
              <a:srgbClr val="000000">
                <a:alpha val="43137"/>
              </a:srgbClr>
            </a:outerShdw>
          </a:effectLst>
          <a:latin typeface="Tahoma" pitchFamily="34" charset="0"/>
          <a:ea typeface="+mj-ea"/>
          <a:cs typeface="Tahoma" pitchFamily="34" charset="0"/>
        </a:defRPr>
      </a:lvl1pPr>
      <a:lvl2pPr algn="l" rtl="0" eaLnBrk="1" fontAlgn="base" hangingPunct="1">
        <a:spcBef>
          <a:spcPct val="0"/>
        </a:spcBef>
        <a:spcAft>
          <a:spcPct val="0"/>
        </a:spcAft>
        <a:defRPr sz="3600" b="1">
          <a:solidFill>
            <a:srgbClr val="FFFFFF"/>
          </a:solidFill>
          <a:latin typeface="Tahoma" pitchFamily="34" charset="0"/>
          <a:cs typeface="Tahoma" pitchFamily="34" charset="0"/>
        </a:defRPr>
      </a:lvl2pPr>
      <a:lvl3pPr algn="l" rtl="0" eaLnBrk="1" fontAlgn="base" hangingPunct="1">
        <a:spcBef>
          <a:spcPct val="0"/>
        </a:spcBef>
        <a:spcAft>
          <a:spcPct val="0"/>
        </a:spcAft>
        <a:defRPr sz="3600" b="1">
          <a:solidFill>
            <a:srgbClr val="FFFFFF"/>
          </a:solidFill>
          <a:latin typeface="Tahoma" pitchFamily="34" charset="0"/>
          <a:cs typeface="Tahoma" pitchFamily="34" charset="0"/>
        </a:defRPr>
      </a:lvl3pPr>
      <a:lvl4pPr algn="l" rtl="0" eaLnBrk="1" fontAlgn="base" hangingPunct="1">
        <a:spcBef>
          <a:spcPct val="0"/>
        </a:spcBef>
        <a:spcAft>
          <a:spcPct val="0"/>
        </a:spcAft>
        <a:defRPr sz="3600" b="1">
          <a:solidFill>
            <a:srgbClr val="FFFFFF"/>
          </a:solidFill>
          <a:latin typeface="Tahoma" pitchFamily="34" charset="0"/>
          <a:cs typeface="Tahoma" pitchFamily="34" charset="0"/>
        </a:defRPr>
      </a:lvl4pPr>
      <a:lvl5pPr algn="l" rtl="0" eaLnBrk="1" fontAlgn="base" hangingPunct="1">
        <a:spcBef>
          <a:spcPct val="0"/>
        </a:spcBef>
        <a:spcAft>
          <a:spcPct val="0"/>
        </a:spcAft>
        <a:defRPr sz="3600" b="1">
          <a:solidFill>
            <a:srgbClr val="FFFFFF"/>
          </a:solidFill>
          <a:latin typeface="Tahoma" pitchFamily="34" charset="0"/>
          <a:cs typeface="Tahoma" pitchFamily="34" charset="0"/>
        </a:defRPr>
      </a:lvl5pPr>
      <a:lvl6pPr marL="457200" algn="l" rtl="0" eaLnBrk="1" fontAlgn="base" hangingPunct="1">
        <a:spcBef>
          <a:spcPct val="0"/>
        </a:spcBef>
        <a:spcAft>
          <a:spcPct val="0"/>
        </a:spcAft>
        <a:defRPr sz="3600" b="1">
          <a:solidFill>
            <a:srgbClr val="FFFFFF"/>
          </a:solidFill>
          <a:latin typeface="Tahoma" pitchFamily="34" charset="0"/>
          <a:cs typeface="Tahoma" pitchFamily="34" charset="0"/>
        </a:defRPr>
      </a:lvl6pPr>
      <a:lvl7pPr marL="914400" algn="l" rtl="0" eaLnBrk="1" fontAlgn="base" hangingPunct="1">
        <a:spcBef>
          <a:spcPct val="0"/>
        </a:spcBef>
        <a:spcAft>
          <a:spcPct val="0"/>
        </a:spcAft>
        <a:defRPr sz="3600" b="1">
          <a:solidFill>
            <a:srgbClr val="FFFFFF"/>
          </a:solidFill>
          <a:latin typeface="Tahoma" pitchFamily="34" charset="0"/>
          <a:cs typeface="Tahoma" pitchFamily="34" charset="0"/>
        </a:defRPr>
      </a:lvl7pPr>
      <a:lvl8pPr marL="1371600" algn="l" rtl="0" eaLnBrk="1" fontAlgn="base" hangingPunct="1">
        <a:spcBef>
          <a:spcPct val="0"/>
        </a:spcBef>
        <a:spcAft>
          <a:spcPct val="0"/>
        </a:spcAft>
        <a:defRPr sz="3600" b="1">
          <a:solidFill>
            <a:srgbClr val="FFFFFF"/>
          </a:solidFill>
          <a:latin typeface="Tahoma" pitchFamily="34" charset="0"/>
          <a:cs typeface="Tahoma" pitchFamily="34" charset="0"/>
        </a:defRPr>
      </a:lvl8pPr>
      <a:lvl9pPr marL="1828800" algn="l" rtl="0" eaLnBrk="1" fontAlgn="base" hangingPunct="1">
        <a:spcBef>
          <a:spcPct val="0"/>
        </a:spcBef>
        <a:spcAft>
          <a:spcPct val="0"/>
        </a:spcAft>
        <a:defRPr sz="3600" b="1">
          <a:solidFill>
            <a:srgbClr val="FFFFFF"/>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mAqI-P6ig9Q"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www.webmd.com/heart-disease/rm-quiz-know-heart" TargetMode="External"/><Relationship Id="rId2" Type="http://schemas.openxmlformats.org/officeDocument/2006/relationships/hyperlink" Target="http://www.webmd.com/heart/picture-of-the-heart" TargetMode="External"/><Relationship Id="rId1" Type="http://schemas.openxmlformats.org/officeDocument/2006/relationships/slideLayout" Target="../slideLayouts/slideLayout2.xml"/><Relationship Id="rId5" Type="http://schemas.openxmlformats.org/officeDocument/2006/relationships/hyperlink" Target="http://www.webmd.com/content/pages/9/1675_57820.htm" TargetMode="External"/><Relationship Id="rId4" Type="http://schemas.openxmlformats.org/officeDocument/2006/relationships/hyperlink" Target="http://www.webmd.com/heart/anatomy-picture-of-bloo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heart.org/HEARTORG/Conditions/HighBloodPressure/AboutHighBloodPressure/Hypertensive-Crisis-When-You-Should-Call-9-1-1-for-High-Blood-Pressure_UCM_301782_Article.jsp"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267200"/>
            <a:ext cx="7772400" cy="685800"/>
          </a:xfrm>
        </p:spPr>
        <p:txBody>
          <a:bodyPr/>
          <a:lstStyle/>
          <a:p>
            <a:pPr eaLnBrk="1" fontAlgn="auto" hangingPunct="1">
              <a:spcAft>
                <a:spcPts val="0"/>
              </a:spcAft>
              <a:defRPr/>
            </a:pPr>
            <a:r>
              <a:rPr lang="en-US" dirty="0"/>
              <a:t>Cardiovascular System</a:t>
            </a:r>
          </a:p>
        </p:txBody>
      </p:sp>
      <p:sp>
        <p:nvSpPr>
          <p:cNvPr id="3" name="Subtitle 2"/>
          <p:cNvSpPr>
            <a:spLocks noGrp="1"/>
          </p:cNvSpPr>
          <p:nvPr>
            <p:ph type="subTitle" idx="1"/>
          </p:nvPr>
        </p:nvSpPr>
        <p:spPr>
          <a:xfrm>
            <a:off x="1600200" y="4953000"/>
            <a:ext cx="6400800" cy="457200"/>
          </a:xfrm>
        </p:spPr>
        <p:txBody>
          <a:bodyPr rtlCol="0">
            <a:normAutofit/>
          </a:bodyPr>
          <a:lstStyle/>
          <a:p>
            <a:pPr eaLnBrk="1" fontAlgn="auto" hangingPunct="1">
              <a:spcAft>
                <a:spcPts val="0"/>
              </a:spcAft>
              <a:buFont typeface="Arial" pitchFamily="34" charset="0"/>
              <a:buNone/>
              <a:defRPr/>
            </a:pPr>
            <a:r>
              <a:rPr lang="en-US" dirty="0"/>
              <a:t>MCA MEDICAL INTERPRETERS COURSE</a:t>
            </a:r>
          </a:p>
        </p:txBody>
      </p:sp>
      <p:pic>
        <p:nvPicPr>
          <p:cNvPr id="1028" name="Picture 4" descr="http://www.heart-valve-surgery.com/Images/heart_beating.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532" y="1117811"/>
            <a:ext cx="795180" cy="795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The Pulmonary and Systemic Circuits</a:t>
            </a:r>
          </a:p>
        </p:txBody>
      </p:sp>
      <p:sp>
        <p:nvSpPr>
          <p:cNvPr id="4099" name="Content Placeholder 2"/>
          <p:cNvSpPr>
            <a:spLocks noGrp="1"/>
          </p:cNvSpPr>
          <p:nvPr>
            <p:ph idx="1"/>
          </p:nvPr>
        </p:nvSpPr>
        <p:spPr>
          <a:xfrm>
            <a:off x="457200" y="2133600"/>
            <a:ext cx="8229600" cy="4038600"/>
          </a:xfrm>
        </p:spPr>
        <p:txBody>
          <a:bodyPr/>
          <a:lstStyle/>
          <a:p>
            <a:pPr eaLnBrk="1" hangingPunct="1"/>
            <a:r>
              <a:rPr lang="en-US" b="1" dirty="0"/>
              <a:t>The cardiovascular system consists of the heart and the blood vessels that carry the blood to and from the body’s organs.  The system consists of two major divisions:</a:t>
            </a:r>
          </a:p>
          <a:p>
            <a:pPr lvl="1"/>
            <a:endParaRPr lang="en-US" b="1" dirty="0"/>
          </a:p>
          <a:p>
            <a:pPr lvl="1"/>
            <a:r>
              <a:rPr lang="en-US" b="1" dirty="0"/>
              <a:t>Pulmonary circuit</a:t>
            </a:r>
          </a:p>
          <a:p>
            <a:pPr lvl="1">
              <a:buFont typeface="Calibri" pitchFamily="34" charset="0"/>
              <a:buChar char="―"/>
            </a:pPr>
            <a:r>
              <a:rPr lang="en-US" b="1" dirty="0"/>
              <a:t>Systemic circuit</a:t>
            </a:r>
          </a:p>
        </p:txBody>
      </p:sp>
      <p:pic>
        <p:nvPicPr>
          <p:cNvPr id="2058" name="Picture 10" descr="http://www.heart-valve-surgery.com/Images/heart-animation-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005051"/>
            <a:ext cx="3609975" cy="3611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anim calcmode="lin" valueType="num">
                                      <p:cBhvr additive="base">
                                        <p:cTn id="11"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anim calcmode="lin" valueType="num">
                                      <p:cBhvr additive="base">
                                        <p:cTn id="1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2286000" y="274638"/>
            <a:ext cx="6400800" cy="868362"/>
          </a:xfrm>
        </p:spPr>
        <p:txBody>
          <a:bodyPr wrap="square" numCol="1" anchorCtr="0" compatLnSpc="1">
            <a:prstTxWarp prst="textNoShape">
              <a:avLst/>
            </a:prstTxWarp>
          </a:bodyPr>
          <a:lstStyle/>
          <a:p>
            <a:pPr algn="ctr" eaLnBrk="1" hangingPunct="1"/>
            <a:r>
              <a:rPr lang="en-US" dirty="0">
                <a:solidFill>
                  <a:schemeClr val="accent1"/>
                </a:solidFill>
                <a:effectLst/>
                <a:latin typeface="Tahoma" pitchFamily="112" charset="0"/>
                <a:cs typeface="Tahoma" pitchFamily="112" charset="0"/>
              </a:rPr>
              <a:t>Pulmonary Circuit</a:t>
            </a:r>
          </a:p>
        </p:txBody>
      </p:sp>
      <p:sp>
        <p:nvSpPr>
          <p:cNvPr id="3" name="Content Placeholder 2"/>
          <p:cNvSpPr>
            <a:spLocks noGrp="1"/>
          </p:cNvSpPr>
          <p:nvPr>
            <p:ph idx="1"/>
          </p:nvPr>
        </p:nvSpPr>
        <p:spPr>
          <a:xfrm>
            <a:off x="2286000" y="1600200"/>
            <a:ext cx="6400800" cy="4525963"/>
          </a:xfrm>
        </p:spPr>
        <p:txBody>
          <a:bodyPr rtlCol="0">
            <a:normAutofit/>
          </a:bodyPr>
          <a:lstStyle/>
          <a:p>
            <a:pPr eaLnBrk="1" fontAlgn="auto" hangingPunct="1">
              <a:spcAft>
                <a:spcPts val="0"/>
              </a:spcAft>
              <a:buFont typeface="Arial" pitchFamily="34" charset="0"/>
              <a:buChar char="•"/>
              <a:defRPr/>
            </a:pPr>
            <a:r>
              <a:rPr lang="en-US" dirty="0"/>
              <a:t>Carries blood to lungs for gas exchange and returns it to the heart.</a:t>
            </a:r>
          </a:p>
          <a:p>
            <a:pPr eaLnBrk="1" fontAlgn="auto" hangingPunct="1">
              <a:spcAft>
                <a:spcPts val="0"/>
              </a:spcAft>
              <a:buFont typeface="Arial" pitchFamily="34" charset="0"/>
              <a:buChar char="•"/>
              <a:defRPr/>
            </a:pPr>
            <a:r>
              <a:rPr lang="en-US" dirty="0"/>
              <a:t>The right side of the heart serves the pulmonary circuit.</a:t>
            </a:r>
          </a:p>
          <a:p>
            <a:pPr eaLnBrk="1" fontAlgn="auto" hangingPunct="1">
              <a:spcAft>
                <a:spcPts val="0"/>
              </a:spcAft>
              <a:buFont typeface="Arial" pitchFamily="34" charset="0"/>
              <a:buChar char="•"/>
              <a:defRPr/>
            </a:pPr>
            <a:r>
              <a:rPr lang="en-US" dirty="0"/>
              <a:t>It receives blood that has circulated through the body, unloaded its oxygen and nutrients and picked up a load of carbon dioxide and other wastes.</a:t>
            </a:r>
          </a:p>
          <a:p>
            <a:pPr eaLnBrk="1" fontAlgn="auto" hangingPunct="1">
              <a:spcAft>
                <a:spcPts val="0"/>
              </a:spcAft>
              <a:buFont typeface="Arial" pitchFamily="34" charset="0"/>
              <a:buChar char="•"/>
              <a:defRPr/>
            </a:pPr>
            <a:r>
              <a:rPr lang="en-US" dirty="0"/>
              <a:t>It pumps oxygen poor blood into large artery  which immediately divides into right and left pulmonary arteries.</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a:p>
        </p:txBody>
      </p:sp>
      <p:pic>
        <p:nvPicPr>
          <p:cNvPr id="4098" name="Picture 2" descr="http://www.marvistavet.com/assets/images/Heart_Diagram_right_side_emphasize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267200"/>
            <a:ext cx="2895600"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2286000" y="274638"/>
            <a:ext cx="6400800" cy="868362"/>
          </a:xfrm>
        </p:spPr>
        <p:txBody>
          <a:bodyPr wrap="square" numCol="1" anchorCtr="0" compatLnSpc="1">
            <a:prstTxWarp prst="textNoShape">
              <a:avLst/>
            </a:prstTxWarp>
          </a:bodyPr>
          <a:lstStyle/>
          <a:p>
            <a:pPr algn="ctr" eaLnBrk="1" hangingPunct="1"/>
            <a:r>
              <a:rPr lang="en-US" dirty="0">
                <a:solidFill>
                  <a:schemeClr val="accent1"/>
                </a:solidFill>
                <a:effectLst/>
                <a:latin typeface="Tahoma" pitchFamily="112" charset="0"/>
                <a:cs typeface="Tahoma" pitchFamily="112" charset="0"/>
              </a:rPr>
              <a:t>Systemic Circuit</a:t>
            </a:r>
          </a:p>
        </p:txBody>
      </p:sp>
      <p:sp>
        <p:nvSpPr>
          <p:cNvPr id="3" name="Content Placeholder 2"/>
          <p:cNvSpPr>
            <a:spLocks noGrp="1"/>
          </p:cNvSpPr>
          <p:nvPr>
            <p:ph idx="1"/>
          </p:nvPr>
        </p:nvSpPr>
        <p:spPr>
          <a:xfrm>
            <a:off x="2286000" y="1600200"/>
            <a:ext cx="6400800" cy="4525963"/>
          </a:xfrm>
        </p:spPr>
        <p:txBody>
          <a:bodyPr rtlCol="0">
            <a:normAutofit/>
          </a:bodyPr>
          <a:lstStyle/>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a:t>Supplies blood to every organ of the body, including other pars of the lungs and the wall of the heart.</a:t>
            </a:r>
          </a:p>
          <a:p>
            <a:pPr eaLnBrk="1" fontAlgn="auto" hangingPunct="1">
              <a:spcAft>
                <a:spcPts val="0"/>
              </a:spcAft>
              <a:buFont typeface="Arial" pitchFamily="34" charset="0"/>
              <a:buChar char="•"/>
              <a:defRPr/>
            </a:pPr>
            <a:r>
              <a:rPr lang="en-US" dirty="0"/>
              <a:t>left side serves the systemic circuit.</a:t>
            </a:r>
          </a:p>
          <a:p>
            <a:pPr eaLnBrk="1" fontAlgn="auto" hangingPunct="1">
              <a:spcAft>
                <a:spcPts val="0"/>
              </a:spcAft>
              <a:buFont typeface="Arial" pitchFamily="34" charset="0"/>
              <a:buChar char="•"/>
              <a:defRPr/>
            </a:pPr>
            <a:r>
              <a:rPr lang="en-US" dirty="0"/>
              <a:t>Blood leaves it by way of another large artery the aorta.</a:t>
            </a:r>
          </a:p>
          <a:p>
            <a:pPr eaLnBrk="1" fontAlgn="auto" hangingPunct="1">
              <a:spcAft>
                <a:spcPts val="0"/>
              </a:spcAft>
              <a:buFont typeface="Arial" pitchFamily="34" charset="0"/>
              <a:buChar char="•"/>
              <a:defRPr/>
            </a:pPr>
            <a:r>
              <a:rPr lang="en-US" dirty="0"/>
              <a:t>After circulating the through the whole body the deoxygenated blood returns to the right side of the heart mainly by way of the superior vena cava and inferior vena cava.</a:t>
            </a:r>
          </a:p>
          <a:p>
            <a:pPr eaLnBrk="1" fontAlgn="auto" hangingPunct="1">
              <a:spcAft>
                <a:spcPts val="0"/>
              </a:spcAft>
              <a:buFont typeface="Arial" pitchFamily="34" charset="0"/>
              <a:buChar char="•"/>
              <a:defRPr/>
            </a:pPr>
            <a:endParaRPr lang="en-US" dirty="0"/>
          </a:p>
        </p:txBody>
      </p:sp>
      <p:pic>
        <p:nvPicPr>
          <p:cNvPr id="3076" name="Picture 4" descr="http://www.riversideonline.com/source/images/image_popup/hb7_mitralprolap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346019"/>
            <a:ext cx="2667000" cy="251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73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ctr" eaLnBrk="1" hangingPunct="1"/>
            <a:r>
              <a:rPr lang="en-US" altLang="en-US"/>
              <a:t>Problems </a:t>
            </a:r>
          </a:p>
        </p:txBody>
      </p:sp>
      <p:sp>
        <p:nvSpPr>
          <p:cNvPr id="3" name="Content Placeholder 2"/>
          <p:cNvSpPr>
            <a:spLocks noGrp="1"/>
          </p:cNvSpPr>
          <p:nvPr>
            <p:ph idx="1"/>
          </p:nvPr>
        </p:nvSpPr>
        <p:spPr/>
        <p:txBody>
          <a:bodyPr/>
          <a:lstStyle/>
          <a:p>
            <a:pPr eaLnBrk="1" hangingPunct="1">
              <a:defRPr/>
            </a:pPr>
            <a:r>
              <a:rPr lang="en-US" dirty="0"/>
              <a:t>Angina</a:t>
            </a:r>
          </a:p>
          <a:p>
            <a:pPr eaLnBrk="1" hangingPunct="1">
              <a:defRPr/>
            </a:pPr>
            <a:r>
              <a:rPr lang="en-US" dirty="0"/>
              <a:t>Arteriosclerosis</a:t>
            </a:r>
          </a:p>
          <a:p>
            <a:pPr eaLnBrk="1" hangingPunct="1">
              <a:defRPr/>
            </a:pPr>
            <a:r>
              <a:rPr lang="en-US" dirty="0"/>
              <a:t>Coronary artery disease</a:t>
            </a:r>
          </a:p>
          <a:p>
            <a:pPr eaLnBrk="1" hangingPunct="1">
              <a:defRPr/>
            </a:pPr>
            <a:r>
              <a:rPr lang="en-US" dirty="0"/>
              <a:t>Myocardial infarction</a:t>
            </a:r>
          </a:p>
          <a:p>
            <a:pPr eaLnBrk="1" hangingPunct="1">
              <a:defRPr/>
            </a:pPr>
            <a:r>
              <a:rPr lang="en-US" dirty="0"/>
              <a:t>Pulmonary edema</a:t>
            </a:r>
          </a:p>
          <a:p>
            <a:pPr eaLnBrk="1" hangingPunct="1">
              <a:defRPr/>
            </a:pPr>
            <a:r>
              <a:rPr lang="en-US" dirty="0"/>
              <a:t>Hypertension</a:t>
            </a:r>
          </a:p>
          <a:p>
            <a:pPr eaLnBrk="1" hangingPunct="1">
              <a:defRPr/>
            </a:pPr>
            <a:r>
              <a:rPr lang="en-US" dirty="0" err="1"/>
              <a:t>Arrythmias</a:t>
            </a:r>
            <a:r>
              <a:rPr lang="en-US" dirty="0"/>
              <a:t>/dysrhythmia</a:t>
            </a:r>
          </a:p>
          <a:p>
            <a:pPr eaLnBrk="1" hangingPunct="1">
              <a:defRPr/>
            </a:pPr>
            <a:r>
              <a:rPr lang="en-US" dirty="0"/>
              <a:t>Heart murmur</a:t>
            </a:r>
          </a:p>
          <a:p>
            <a:pPr eaLnBrk="1" hangingPunct="1">
              <a:defRPr/>
            </a:pPr>
            <a:r>
              <a:rPr lang="en-US" dirty="0"/>
              <a:t>Pericarditis </a:t>
            </a:r>
          </a:p>
          <a:p>
            <a:pPr marL="0" indent="0" eaLnBrk="1" hangingPunct="1">
              <a:buFontTx/>
              <a:buNone/>
              <a:defRPr/>
            </a:pPr>
            <a:endParaRPr lang="en-US" dirty="0"/>
          </a:p>
        </p:txBody>
      </p:sp>
    </p:spTree>
    <p:extLst>
      <p:ext uri="{BB962C8B-B14F-4D97-AF65-F5344CB8AC3E}">
        <p14:creationId xmlns:p14="http://schemas.microsoft.com/office/powerpoint/2010/main" val="381649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Angina </a:t>
            </a:r>
          </a:p>
        </p:txBody>
      </p:sp>
      <p:sp>
        <p:nvSpPr>
          <p:cNvPr id="3" name="Content Placeholder 2"/>
          <p:cNvSpPr>
            <a:spLocks noGrp="1"/>
          </p:cNvSpPr>
          <p:nvPr>
            <p:ph idx="1"/>
          </p:nvPr>
        </p:nvSpPr>
        <p:spPr/>
        <p:txBody>
          <a:bodyPr/>
          <a:lstStyle/>
          <a:p>
            <a:r>
              <a:rPr lang="en-US" b="1" dirty="0"/>
              <a:t>Angina pectoris (angina pectoris)</a:t>
            </a:r>
            <a:r>
              <a:rPr lang="en-US" dirty="0"/>
              <a:t>– Literally, “pain in the chest.” But, this is a special kind of pain associated with the heart and is distinctive as “crushing, vise-like”, and often accompanied by shortness of breath, fatigue and nausea. </a:t>
            </a:r>
          </a:p>
          <a:p>
            <a:r>
              <a:rPr lang="en-US" dirty="0" err="1"/>
              <a:t>Anginal</a:t>
            </a:r>
            <a:r>
              <a:rPr lang="en-US" dirty="0"/>
              <a:t> pain indicates not enough blood is getting to the heart muscle, and the heart is protesting and begging for more. People with a history of angina often take nitroglycerine tablets to relieve the pain by increasing blood flow to the heart muscle.</a:t>
            </a:r>
          </a:p>
          <a:p>
            <a:endParaRPr lang="en-US" dirty="0"/>
          </a:p>
        </p:txBody>
      </p:sp>
    </p:spTree>
    <p:extLst>
      <p:ext uri="{BB962C8B-B14F-4D97-AF65-F5344CB8AC3E}">
        <p14:creationId xmlns:p14="http://schemas.microsoft.com/office/powerpoint/2010/main" val="54092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Atherosclerosis </a:t>
            </a:r>
          </a:p>
        </p:txBody>
      </p:sp>
      <p:sp>
        <p:nvSpPr>
          <p:cNvPr id="3" name="Content Placeholder 2"/>
          <p:cNvSpPr>
            <a:spLocks noGrp="1"/>
          </p:cNvSpPr>
          <p:nvPr>
            <p:ph idx="1"/>
          </p:nvPr>
        </p:nvSpPr>
        <p:spPr/>
        <p:txBody>
          <a:bodyPr/>
          <a:lstStyle/>
          <a:p>
            <a:r>
              <a:rPr lang="en-US" b="1" dirty="0"/>
              <a:t>Atherosclerosis (</a:t>
            </a:r>
            <a:r>
              <a:rPr lang="en-US" b="1" dirty="0" err="1"/>
              <a:t>artrosclerosis</a:t>
            </a:r>
            <a:r>
              <a:rPr lang="en-US" b="1" dirty="0"/>
              <a:t>)</a:t>
            </a:r>
            <a:r>
              <a:rPr lang="en-US" dirty="0"/>
              <a:t>– Literally, “hardening of the fatty stuff.” High fat diets can lead to formation of fatty plaques lining blood vessels. These fatty areas can become calcified and hard leading to arteriosclerosis, hardening of the arteries. </a:t>
            </a:r>
          </a:p>
          <a:p>
            <a:r>
              <a:rPr lang="en-US" dirty="0"/>
              <a:t>When blood vessels become less stretchable, blood pressure rises and can result in heart and kidney damage and strokes.</a:t>
            </a:r>
          </a:p>
        </p:txBody>
      </p:sp>
    </p:spTree>
    <p:extLst>
      <p:ext uri="{BB962C8B-B14F-4D97-AF65-F5344CB8AC3E}">
        <p14:creationId xmlns:p14="http://schemas.microsoft.com/office/powerpoint/2010/main" val="60355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Mitral Prolapse</a:t>
            </a:r>
          </a:p>
        </p:txBody>
      </p:sp>
      <p:sp>
        <p:nvSpPr>
          <p:cNvPr id="3" name="Content Placeholder 2"/>
          <p:cNvSpPr>
            <a:spLocks noGrp="1"/>
          </p:cNvSpPr>
          <p:nvPr>
            <p:ph idx="1"/>
          </p:nvPr>
        </p:nvSpPr>
        <p:spPr/>
        <p:txBody>
          <a:bodyPr/>
          <a:lstStyle/>
          <a:p>
            <a:r>
              <a:rPr lang="en-US" b="1" dirty="0"/>
              <a:t>Mitral prolapse, stenosis, regurgitation ( (el </a:t>
            </a:r>
            <a:r>
              <a:rPr lang="en-US" b="1" dirty="0" err="1"/>
              <a:t>prolapso</a:t>
            </a:r>
            <a:r>
              <a:rPr lang="en-US" b="1" dirty="0"/>
              <a:t> de la </a:t>
            </a:r>
            <a:r>
              <a:rPr lang="en-US" b="1" dirty="0" err="1"/>
              <a:t>valvula</a:t>
            </a:r>
            <a:r>
              <a:rPr lang="en-US" b="1" dirty="0"/>
              <a:t> mitral, </a:t>
            </a:r>
            <a:r>
              <a:rPr lang="en-US" b="1" dirty="0" err="1"/>
              <a:t>estenosis</a:t>
            </a:r>
            <a:r>
              <a:rPr lang="en-US" b="1" dirty="0"/>
              <a:t>)</a:t>
            </a:r>
            <a:r>
              <a:rPr lang="en-US" dirty="0"/>
              <a:t>– Blood flows through four chambers in the heart separated by one-way valves.</a:t>
            </a:r>
          </a:p>
          <a:p>
            <a:r>
              <a:rPr lang="en-US" dirty="0"/>
              <a:t> A major valve is the one separating the upper and lower chambers on the left side of the heart. </a:t>
            </a:r>
          </a:p>
          <a:p>
            <a:r>
              <a:rPr lang="en-US" dirty="0"/>
              <a:t>The left valve, called atrioventricular, for the chambers it separates, is also called the mitral valve. </a:t>
            </a:r>
          </a:p>
          <a:p>
            <a:r>
              <a:rPr lang="en-US" dirty="0"/>
              <a:t>If the flaps of this valve tear away due to disease, the process is called prolapse, “a falling forward.” This results in leakage and backward flow called “regurgitation”.</a:t>
            </a:r>
          </a:p>
          <a:p>
            <a:r>
              <a:rPr lang="en-US" dirty="0"/>
              <a:t> Sometimes a valve is abnormally narrow causing partial obstruction constricting flow. Stenosis means “a narrowing.”</a:t>
            </a:r>
          </a:p>
          <a:p>
            <a:endParaRPr lang="en-US" dirty="0"/>
          </a:p>
        </p:txBody>
      </p:sp>
    </p:spTree>
    <p:extLst>
      <p:ext uri="{BB962C8B-B14F-4D97-AF65-F5344CB8AC3E}">
        <p14:creationId xmlns:p14="http://schemas.microsoft.com/office/powerpoint/2010/main" val="173965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Arrhythmias/Ischemia</a:t>
            </a:r>
          </a:p>
        </p:txBody>
      </p:sp>
      <p:sp>
        <p:nvSpPr>
          <p:cNvPr id="3" name="Content Placeholder 2"/>
          <p:cNvSpPr>
            <a:spLocks noGrp="1"/>
          </p:cNvSpPr>
          <p:nvPr>
            <p:ph idx="1"/>
          </p:nvPr>
        </p:nvSpPr>
        <p:spPr/>
        <p:txBody>
          <a:bodyPr/>
          <a:lstStyle/>
          <a:p>
            <a:r>
              <a:rPr lang="en-US" b="1" dirty="0"/>
              <a:t>Arrhythmia/dysrhythmia (la </a:t>
            </a:r>
            <a:r>
              <a:rPr lang="en-US" b="1" dirty="0" err="1"/>
              <a:t>arrítmia</a:t>
            </a:r>
            <a:r>
              <a:rPr lang="en-US" b="1" dirty="0"/>
              <a:t>, la </a:t>
            </a:r>
            <a:r>
              <a:rPr lang="en-US" b="1" dirty="0" err="1"/>
              <a:t>isquemia</a:t>
            </a:r>
            <a:r>
              <a:rPr lang="en-US" b="1" dirty="0"/>
              <a:t>)</a:t>
            </a:r>
            <a:r>
              <a:rPr lang="en-US" dirty="0"/>
              <a:t>– Abnormal heart rates and rhythms all have special names like ventricular tachycardia, fibrillation, but generically are termed arrhythmias or dysrhythmia, meaning “no rhythm” and “abnormal rhythm.” There are fine distinctions between the two, but they are often used interchangeably.</a:t>
            </a:r>
          </a:p>
          <a:p>
            <a:r>
              <a:rPr lang="en-US" b="1" dirty="0"/>
              <a:t>Ischemia</a:t>
            </a:r>
            <a:r>
              <a:rPr lang="en-US" dirty="0"/>
              <a:t>– Sometimes the heart muscle is not getting enough blood flow, more importantly, the oxygen the blood carries is insufficient to sustain muscle which has a very high metabolic rate, and oxygen demand. The term loosely means “not quite enough blood.” Typically, the patient suffers angina pain (see above) and they may think they are having a heart attack. And, they may be!</a:t>
            </a:r>
          </a:p>
          <a:p>
            <a:endParaRPr lang="en-US" dirty="0"/>
          </a:p>
        </p:txBody>
      </p:sp>
    </p:spTree>
    <p:extLst>
      <p:ext uri="{BB962C8B-B14F-4D97-AF65-F5344CB8AC3E}">
        <p14:creationId xmlns:p14="http://schemas.microsoft.com/office/powerpoint/2010/main" val="1842805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2286000" y="274638"/>
            <a:ext cx="6400800" cy="868362"/>
          </a:xfrm>
        </p:spPr>
        <p:txBody>
          <a:bodyPr wrap="square" numCol="1" anchorCtr="0" compatLnSpc="1">
            <a:prstTxWarp prst="textNoShape">
              <a:avLst/>
            </a:prstTxWarp>
            <a:normAutofit fontScale="90000"/>
          </a:bodyPr>
          <a:lstStyle/>
          <a:p>
            <a:pPr algn="ctr" eaLnBrk="1" hangingPunct="1"/>
            <a:r>
              <a:rPr lang="en-US" dirty="0">
                <a:solidFill>
                  <a:srgbClr val="000000"/>
                </a:solidFill>
                <a:effectLst/>
                <a:latin typeface="Tahoma" pitchFamily="112" charset="0"/>
                <a:cs typeface="Tahoma" pitchFamily="112" charset="0"/>
              </a:rPr>
              <a:t>Myocardial Infarction (MI) el </a:t>
            </a:r>
            <a:r>
              <a:rPr lang="en-US" dirty="0" err="1">
                <a:solidFill>
                  <a:srgbClr val="000000"/>
                </a:solidFill>
                <a:effectLst/>
                <a:latin typeface="Tahoma" pitchFamily="112" charset="0"/>
                <a:cs typeface="Tahoma" pitchFamily="112" charset="0"/>
              </a:rPr>
              <a:t>infarto</a:t>
            </a:r>
            <a:r>
              <a:rPr lang="en-US" dirty="0">
                <a:solidFill>
                  <a:srgbClr val="000000"/>
                </a:solidFill>
                <a:effectLst/>
                <a:latin typeface="Tahoma" pitchFamily="112" charset="0"/>
                <a:cs typeface="Tahoma" pitchFamily="112" charset="0"/>
              </a:rPr>
              <a:t> </a:t>
            </a:r>
            <a:r>
              <a:rPr lang="en-US" dirty="0" err="1">
                <a:solidFill>
                  <a:srgbClr val="000000"/>
                </a:solidFill>
                <a:effectLst/>
                <a:latin typeface="Tahoma" pitchFamily="112" charset="0"/>
                <a:cs typeface="Tahoma" pitchFamily="112" charset="0"/>
              </a:rPr>
              <a:t>cardíaco</a:t>
            </a:r>
            <a:endParaRPr lang="en-US" dirty="0">
              <a:solidFill>
                <a:srgbClr val="000000"/>
              </a:solidFill>
              <a:effectLst/>
              <a:latin typeface="Tahoma" pitchFamily="112" charset="0"/>
              <a:cs typeface="Tahoma" pitchFamily="112" charset="0"/>
            </a:endParaRPr>
          </a:p>
        </p:txBody>
      </p:sp>
      <p:sp>
        <p:nvSpPr>
          <p:cNvPr id="3" name="Content Placeholder 2"/>
          <p:cNvSpPr>
            <a:spLocks noGrp="1"/>
          </p:cNvSpPr>
          <p:nvPr>
            <p:ph idx="1"/>
          </p:nvPr>
        </p:nvSpPr>
        <p:spPr>
          <a:xfrm>
            <a:off x="2286000" y="1219200"/>
            <a:ext cx="6629400" cy="5486400"/>
          </a:xfrm>
        </p:spPr>
        <p:txBody>
          <a:bodyPr rtlCol="0">
            <a:normAutofit/>
          </a:bodyPr>
          <a:lstStyle/>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a:t>Also known as a </a:t>
            </a:r>
            <a:r>
              <a:rPr lang="en-US" b="1" dirty="0">
                <a:solidFill>
                  <a:schemeClr val="accent1"/>
                </a:solidFill>
              </a:rPr>
              <a:t>heart attack</a:t>
            </a:r>
          </a:p>
          <a:p>
            <a:pPr eaLnBrk="1" fontAlgn="auto" hangingPunct="1">
              <a:spcAft>
                <a:spcPts val="0"/>
              </a:spcAft>
              <a:buFont typeface="Arial" pitchFamily="34" charset="0"/>
              <a:buChar char="•"/>
              <a:defRPr/>
            </a:pPr>
            <a:r>
              <a:rPr lang="en-US" dirty="0"/>
              <a:t>A heart attack occurs when blood flow to a part of your heart is blocked for a long enough time that part of the heart muscle is damaged or dies.</a:t>
            </a:r>
          </a:p>
          <a:p>
            <a:pPr eaLnBrk="1" fontAlgn="auto" hangingPunct="1">
              <a:spcAft>
                <a:spcPts val="0"/>
              </a:spcAft>
              <a:buFont typeface="Arial" pitchFamily="34" charset="0"/>
              <a:buChar char="•"/>
              <a:defRPr/>
            </a:pPr>
            <a:endParaRPr lang="en-US" dirty="0"/>
          </a:p>
          <a:p>
            <a:pPr fontAlgn="auto">
              <a:spcAft>
                <a:spcPts val="0"/>
              </a:spcAft>
              <a:buFont typeface="Arial" pitchFamily="34" charset="0"/>
              <a:buChar char="•"/>
              <a:defRPr/>
            </a:pPr>
            <a:endParaRPr lang="en-US" dirty="0">
              <a:hlinkClick r:id="rId3"/>
            </a:endParaRPr>
          </a:p>
          <a:p>
            <a:pPr fontAlgn="auto">
              <a:spcAft>
                <a:spcPts val="0"/>
              </a:spcAft>
              <a:buFont typeface="Arial" pitchFamily="34" charset="0"/>
              <a:buChar char="•"/>
              <a:defRPr/>
            </a:pPr>
            <a:endParaRPr lang="en-US" dirty="0">
              <a:hlinkClick r:id="rId3"/>
            </a:endParaRPr>
          </a:p>
          <a:p>
            <a:pPr fontAlgn="auto">
              <a:spcAft>
                <a:spcPts val="0"/>
              </a:spcAft>
              <a:buFont typeface="Arial" pitchFamily="34" charset="0"/>
              <a:buChar char="•"/>
              <a:defRPr/>
            </a:pPr>
            <a:endParaRPr lang="en-US" dirty="0">
              <a:hlinkClick r:id="rId3"/>
            </a:endParaRPr>
          </a:p>
          <a:p>
            <a:pPr fontAlgn="auto">
              <a:spcAft>
                <a:spcPts val="0"/>
              </a:spcAft>
              <a:buFont typeface="Arial" pitchFamily="34" charset="0"/>
              <a:buChar char="•"/>
              <a:defRPr/>
            </a:pPr>
            <a:endParaRPr lang="en-US" dirty="0">
              <a:hlinkClick r:id="rId3"/>
            </a:endParaRPr>
          </a:p>
          <a:p>
            <a:pPr fontAlgn="auto">
              <a:spcAft>
                <a:spcPts val="0"/>
              </a:spcAft>
              <a:buFont typeface="Arial" pitchFamily="34" charset="0"/>
              <a:buChar char="•"/>
              <a:defRPr/>
            </a:pPr>
            <a:endParaRPr lang="en-US" dirty="0">
              <a:hlinkClick r:id="rId3"/>
            </a:endParaRPr>
          </a:p>
          <a:p>
            <a:pPr fontAlgn="auto">
              <a:spcAft>
                <a:spcPts val="0"/>
              </a:spcAft>
              <a:buFont typeface="Arial" pitchFamily="34" charset="0"/>
              <a:buChar char="•"/>
              <a:defRPr/>
            </a:pPr>
            <a:endParaRPr lang="en-US" dirty="0">
              <a:hlinkClick r:id="rId3"/>
            </a:endParaRPr>
          </a:p>
          <a:p>
            <a:pPr fontAlgn="auto">
              <a:spcAft>
                <a:spcPts val="0"/>
              </a:spcAft>
              <a:buFont typeface="Arial" pitchFamily="34" charset="0"/>
              <a:buChar char="•"/>
              <a:defRPr/>
            </a:pPr>
            <a:endParaRPr lang="en-US" dirty="0">
              <a:hlinkClick r:id="rId3"/>
            </a:endParaRPr>
          </a:p>
          <a:p>
            <a:pPr fontAlgn="auto">
              <a:spcAft>
                <a:spcPts val="0"/>
              </a:spcAft>
              <a:buFont typeface="Arial" pitchFamily="34" charset="0"/>
              <a:buChar char="•"/>
              <a:defRPr/>
            </a:pPr>
            <a:endParaRPr lang="en-US" dirty="0">
              <a:hlinkClick r:id="rId3"/>
            </a:endParaRPr>
          </a:p>
          <a:p>
            <a:pPr fontAlgn="auto">
              <a:spcAft>
                <a:spcPts val="0"/>
              </a:spcAft>
              <a:buFont typeface="Arial" pitchFamily="34" charset="0"/>
              <a:buChar char="•"/>
              <a:defRPr/>
            </a:pPr>
            <a:r>
              <a:rPr lang="en-US" dirty="0">
                <a:hlinkClick r:id="rId3"/>
              </a:rPr>
              <a:t>http://www.youtube.com/watch?v=mAqI-P6ig9Q</a:t>
            </a:r>
            <a:endParaRPr lang="en-US" dirty="0"/>
          </a:p>
          <a:p>
            <a:pPr fontAlgn="auto">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3048000"/>
            <a:ext cx="3043238" cy="308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98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 calcmode="lin" valueType="num">
                                      <p:cBhvr additive="base">
                                        <p:cTn id="1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dirty="0"/>
              <a:t>Causes</a:t>
            </a:r>
          </a:p>
        </p:txBody>
      </p:sp>
      <p:sp>
        <p:nvSpPr>
          <p:cNvPr id="3" name="Content Placeholder 2"/>
          <p:cNvSpPr>
            <a:spLocks noGrp="1"/>
          </p:cNvSpPr>
          <p:nvPr>
            <p:ph idx="1"/>
          </p:nvPr>
        </p:nvSpPr>
        <p:spPr>
          <a:xfrm>
            <a:off x="457200" y="1600200"/>
            <a:ext cx="8229600" cy="4876800"/>
          </a:xfrm>
        </p:spPr>
        <p:txBody>
          <a:bodyPr/>
          <a:lstStyle/>
          <a:p>
            <a:r>
              <a:rPr lang="en-US" dirty="0"/>
              <a:t>Most heart attacks are caused by a </a:t>
            </a:r>
            <a:r>
              <a:rPr lang="en-US" b="1" dirty="0">
                <a:solidFill>
                  <a:schemeClr val="accent1"/>
                </a:solidFill>
              </a:rPr>
              <a:t>blood clot</a:t>
            </a:r>
            <a:r>
              <a:rPr lang="en-US" dirty="0"/>
              <a:t> that blocks one of the coronary arteries.</a:t>
            </a:r>
          </a:p>
          <a:p>
            <a:r>
              <a:rPr lang="en-US" dirty="0"/>
              <a:t>The coronary arteries bring blood and oxygen to the heart.</a:t>
            </a:r>
          </a:p>
          <a:p>
            <a:r>
              <a:rPr lang="en-US" dirty="0"/>
              <a:t>If the blood flow is </a:t>
            </a:r>
            <a:r>
              <a:rPr lang="en-US" b="1" dirty="0">
                <a:solidFill>
                  <a:schemeClr val="accent1"/>
                </a:solidFill>
              </a:rPr>
              <a:t>blocked the heart is starved of oxygen</a:t>
            </a:r>
            <a:r>
              <a:rPr lang="en-US" dirty="0"/>
              <a:t> and heart cells die.</a:t>
            </a:r>
          </a:p>
          <a:p>
            <a:r>
              <a:rPr lang="en-US" dirty="0"/>
              <a:t>The plaque can develop </a:t>
            </a:r>
            <a:r>
              <a:rPr lang="en-US" b="1" dirty="0">
                <a:solidFill>
                  <a:schemeClr val="accent1"/>
                </a:solidFill>
              </a:rPr>
              <a:t>cracks or tears</a:t>
            </a:r>
            <a:r>
              <a:rPr lang="en-US" dirty="0"/>
              <a:t>.  Blood platelets stick to these tears and form a blood cot. </a:t>
            </a:r>
          </a:p>
          <a:p>
            <a:r>
              <a:rPr lang="en-US" dirty="0"/>
              <a:t>A heart attack can occur if this blood </a:t>
            </a:r>
          </a:p>
          <a:p>
            <a:pPr marL="0" indent="0">
              <a:buNone/>
            </a:pPr>
            <a:r>
              <a:rPr lang="en-US" dirty="0"/>
              <a:t>clot completely blocks oxygen rich blood </a:t>
            </a:r>
          </a:p>
          <a:p>
            <a:pPr marL="0" indent="0">
              <a:buNone/>
            </a:pPr>
            <a:r>
              <a:rPr lang="en-US" dirty="0"/>
              <a:t>form flowing to the heart.  This is the most</a:t>
            </a:r>
          </a:p>
          <a:p>
            <a:pPr marL="0" indent="0">
              <a:buNone/>
            </a:pPr>
            <a:r>
              <a:rPr lang="en-US" dirty="0"/>
              <a:t> common cause of heart attacks.</a:t>
            </a:r>
          </a:p>
        </p:txBody>
      </p:sp>
      <p:pic>
        <p:nvPicPr>
          <p:cNvPr id="8196" name="Picture 4" descr="http://www.drmiri.com/molcardiology/images/stories/patient_info_m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695352"/>
            <a:ext cx="4100051" cy="3162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41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371600" y="0"/>
            <a:ext cx="7772400" cy="2101850"/>
          </a:xfrm>
        </p:spPr>
        <p:txBody>
          <a:bodyPr/>
          <a:lstStyle/>
          <a:p>
            <a:pPr algn="ctr" eaLnBrk="1" hangingPunct="1"/>
            <a:r>
              <a:rPr lang="en-US" altLang="en-US" dirty="0"/>
              <a:t>Cardiology</a:t>
            </a:r>
            <a:br>
              <a:rPr lang="en-US" altLang="en-US" dirty="0"/>
            </a:br>
            <a:r>
              <a:rPr lang="en-US" altLang="en-US" dirty="0"/>
              <a:t>In this chapter you will learn:</a:t>
            </a:r>
          </a:p>
        </p:txBody>
      </p:sp>
      <p:sp>
        <p:nvSpPr>
          <p:cNvPr id="35843" name="Rectangle 3"/>
          <p:cNvSpPr>
            <a:spLocks noGrp="1" noChangeArrowheads="1"/>
          </p:cNvSpPr>
          <p:nvPr>
            <p:ph type="body" idx="1"/>
          </p:nvPr>
        </p:nvSpPr>
        <p:spPr>
          <a:xfrm>
            <a:off x="3048000" y="2971800"/>
            <a:ext cx="5972175" cy="3154363"/>
          </a:xfrm>
        </p:spPr>
        <p:txBody>
          <a:bodyPr/>
          <a:lstStyle/>
          <a:p>
            <a:pPr eaLnBrk="1" hangingPunct="1"/>
            <a:r>
              <a:rPr lang="en-US" altLang="en-US" dirty="0"/>
              <a:t>Anatomy and physiology of the cardiac system</a:t>
            </a:r>
          </a:p>
          <a:p>
            <a:pPr eaLnBrk="1" hangingPunct="1"/>
            <a:r>
              <a:rPr lang="en-US" altLang="en-US" dirty="0"/>
              <a:t>Cardiac problems and what causes them</a:t>
            </a:r>
          </a:p>
          <a:p>
            <a:pPr eaLnBrk="1" hangingPunct="1"/>
            <a:r>
              <a:rPr lang="en-US" altLang="en-US" dirty="0"/>
              <a:t>Terminology </a:t>
            </a:r>
          </a:p>
        </p:txBody>
      </p:sp>
    </p:spTree>
    <p:extLst>
      <p:ext uri="{BB962C8B-B14F-4D97-AF65-F5344CB8AC3E}">
        <p14:creationId xmlns:p14="http://schemas.microsoft.com/office/powerpoint/2010/main" val="38941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Causes </a:t>
            </a:r>
            <a:r>
              <a:rPr lang="en-US" sz="3200" dirty="0"/>
              <a:t>cont.</a:t>
            </a:r>
            <a:endParaRPr lang="en-US" sz="4000" dirty="0"/>
          </a:p>
        </p:txBody>
      </p:sp>
      <p:sp>
        <p:nvSpPr>
          <p:cNvPr id="3" name="Content Placeholder 2"/>
          <p:cNvSpPr>
            <a:spLocks noGrp="1"/>
          </p:cNvSpPr>
          <p:nvPr>
            <p:ph idx="1"/>
          </p:nvPr>
        </p:nvSpPr>
        <p:spPr/>
        <p:txBody>
          <a:bodyPr/>
          <a:lstStyle/>
          <a:p>
            <a:r>
              <a:rPr lang="en-US" dirty="0"/>
              <a:t>The cause of heart attack is not always known.  </a:t>
            </a:r>
          </a:p>
          <a:p>
            <a:r>
              <a:rPr lang="en-US" dirty="0"/>
              <a:t>Heart attacks may occur when:</a:t>
            </a:r>
          </a:p>
          <a:p>
            <a:pPr lvl="1">
              <a:buFont typeface="Wingdings" pitchFamily="2" charset="2"/>
              <a:buChar char="§"/>
            </a:pPr>
            <a:r>
              <a:rPr lang="en-US" dirty="0"/>
              <a:t>Your are </a:t>
            </a:r>
            <a:r>
              <a:rPr lang="en-US" b="1" dirty="0">
                <a:solidFill>
                  <a:schemeClr val="accent1"/>
                </a:solidFill>
              </a:rPr>
              <a:t>resting </a:t>
            </a:r>
            <a:r>
              <a:rPr lang="en-US" dirty="0">
                <a:solidFill>
                  <a:schemeClr val="bg1"/>
                </a:solidFill>
              </a:rPr>
              <a:t>or</a:t>
            </a:r>
            <a:r>
              <a:rPr lang="en-US" b="1" dirty="0">
                <a:solidFill>
                  <a:schemeClr val="accent1"/>
                </a:solidFill>
              </a:rPr>
              <a:t> sleeping</a:t>
            </a:r>
          </a:p>
          <a:p>
            <a:pPr lvl="1">
              <a:buFont typeface="Wingdings" pitchFamily="2" charset="2"/>
              <a:buChar char="§"/>
            </a:pPr>
            <a:r>
              <a:rPr lang="en-US" dirty="0"/>
              <a:t>After a sudden increase in </a:t>
            </a:r>
            <a:r>
              <a:rPr lang="en-US" b="1" dirty="0">
                <a:solidFill>
                  <a:schemeClr val="accent1"/>
                </a:solidFill>
              </a:rPr>
              <a:t>physical activity</a:t>
            </a:r>
          </a:p>
          <a:p>
            <a:pPr lvl="1">
              <a:buFont typeface="Wingdings" pitchFamily="2" charset="2"/>
              <a:buChar char="§"/>
            </a:pPr>
            <a:r>
              <a:rPr lang="en-US" dirty="0"/>
              <a:t>When you are </a:t>
            </a:r>
            <a:r>
              <a:rPr lang="en-US" b="1" dirty="0">
                <a:solidFill>
                  <a:schemeClr val="accent1"/>
                </a:solidFill>
              </a:rPr>
              <a:t>active outside</a:t>
            </a:r>
            <a:r>
              <a:rPr lang="en-US" dirty="0"/>
              <a:t> in cold weather</a:t>
            </a:r>
          </a:p>
          <a:p>
            <a:pPr lvl="1">
              <a:buFont typeface="Wingdings" pitchFamily="2" charset="2"/>
              <a:buChar char="§"/>
            </a:pPr>
            <a:r>
              <a:rPr lang="en-US" dirty="0"/>
              <a:t>After sudden, </a:t>
            </a:r>
            <a:r>
              <a:rPr lang="en-US" b="1" dirty="0">
                <a:solidFill>
                  <a:schemeClr val="accent1"/>
                </a:solidFill>
              </a:rPr>
              <a:t>severe emotional or physical stress</a:t>
            </a:r>
            <a:r>
              <a:rPr lang="en-US" dirty="0"/>
              <a:t>, including an illness.</a:t>
            </a:r>
          </a:p>
        </p:txBody>
      </p:sp>
      <p:pic>
        <p:nvPicPr>
          <p:cNvPr id="9218" name="Picture 2" descr="http://t1.gstatic.com/images?q=tbn:ANd9GcRRV_Lyj9oPCSp6vEEi-G2SFCzTCQzfDeGiiIpnk9xXfTEkQ0t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3886200"/>
            <a:ext cx="2400300" cy="2694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74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Location of Pain</a:t>
            </a:r>
          </a:p>
        </p:txBody>
      </p:sp>
      <p:sp>
        <p:nvSpPr>
          <p:cNvPr id="3" name="Content Placeholder 2"/>
          <p:cNvSpPr>
            <a:spLocks noGrp="1"/>
          </p:cNvSpPr>
          <p:nvPr>
            <p:ph idx="1"/>
          </p:nvPr>
        </p:nvSpPr>
        <p:spPr>
          <a:xfrm>
            <a:off x="457200" y="1600200"/>
            <a:ext cx="8229600" cy="4800600"/>
          </a:xfrm>
        </p:spPr>
        <p:txBody>
          <a:bodyPr/>
          <a:lstStyle/>
          <a:p>
            <a:r>
              <a:rPr lang="en-US" b="1" dirty="0">
                <a:solidFill>
                  <a:schemeClr val="accent1"/>
                </a:solidFill>
              </a:rPr>
              <a:t>Severe pain </a:t>
            </a:r>
            <a:r>
              <a:rPr lang="en-US" dirty="0"/>
              <a:t>or pain over the pericardium</a:t>
            </a:r>
          </a:p>
          <a:p>
            <a:r>
              <a:rPr lang="en-US" dirty="0"/>
              <a:t>May spread widely throughout chest and be accompanied by pain in the:</a:t>
            </a:r>
          </a:p>
          <a:p>
            <a:pPr lvl="1"/>
            <a:r>
              <a:rPr lang="en-US" b="1" dirty="0">
                <a:solidFill>
                  <a:schemeClr val="accent1"/>
                </a:solidFill>
              </a:rPr>
              <a:t>Shoulders</a:t>
            </a:r>
          </a:p>
          <a:p>
            <a:pPr lvl="1"/>
            <a:r>
              <a:rPr lang="en-US" b="1" dirty="0">
                <a:solidFill>
                  <a:schemeClr val="accent1"/>
                </a:solidFill>
              </a:rPr>
              <a:t>Arms</a:t>
            </a:r>
          </a:p>
          <a:p>
            <a:pPr lvl="1"/>
            <a:r>
              <a:rPr lang="en-US" b="1" dirty="0">
                <a:solidFill>
                  <a:schemeClr val="accent1"/>
                </a:solidFill>
              </a:rPr>
              <a:t>Jaw</a:t>
            </a:r>
          </a:p>
          <a:p>
            <a:pPr lvl="1"/>
            <a:r>
              <a:rPr lang="en-US" b="1" dirty="0">
                <a:solidFill>
                  <a:schemeClr val="accent1"/>
                </a:solidFill>
              </a:rPr>
              <a:t>Belly or back</a:t>
            </a:r>
          </a:p>
          <a:p>
            <a:r>
              <a:rPr lang="en-US" dirty="0"/>
              <a:t>Pain maybe described as </a:t>
            </a:r>
          </a:p>
          <a:p>
            <a:pPr lvl="1"/>
            <a:r>
              <a:rPr lang="en-US" b="1" dirty="0">
                <a:solidFill>
                  <a:schemeClr val="accent1"/>
                </a:solidFill>
              </a:rPr>
              <a:t>Crushing  or squeezing</a:t>
            </a:r>
          </a:p>
          <a:p>
            <a:pPr lvl="1"/>
            <a:endParaRPr lang="en-US" dirty="0"/>
          </a:p>
        </p:txBody>
      </p:sp>
      <p:pic>
        <p:nvPicPr>
          <p:cNvPr id="10242" name="Picture 2" descr="http://fire.cobbcountyga.gov/images/heart-atta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924407"/>
            <a:ext cx="3913239" cy="3626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33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Associated Symptoms</a:t>
            </a:r>
          </a:p>
        </p:txBody>
      </p:sp>
      <p:sp>
        <p:nvSpPr>
          <p:cNvPr id="3" name="Content Placeholder 2"/>
          <p:cNvSpPr>
            <a:spLocks noGrp="1"/>
          </p:cNvSpPr>
          <p:nvPr>
            <p:ph idx="1"/>
          </p:nvPr>
        </p:nvSpPr>
        <p:spPr/>
        <p:txBody>
          <a:bodyPr/>
          <a:lstStyle/>
          <a:p>
            <a:r>
              <a:rPr lang="en-US" b="1" dirty="0">
                <a:solidFill>
                  <a:schemeClr val="accent1"/>
                </a:solidFill>
              </a:rPr>
              <a:t>Chest pain </a:t>
            </a:r>
            <a:r>
              <a:rPr lang="en-US" dirty="0"/>
              <a:t>is the most common symptom</a:t>
            </a:r>
          </a:p>
          <a:p>
            <a:r>
              <a:rPr lang="en-US" dirty="0"/>
              <a:t>Feeling impending </a:t>
            </a:r>
            <a:r>
              <a:rPr lang="en-US" b="1" dirty="0">
                <a:solidFill>
                  <a:schemeClr val="accent1"/>
                </a:solidFill>
              </a:rPr>
              <a:t>doom</a:t>
            </a:r>
          </a:p>
          <a:p>
            <a:r>
              <a:rPr lang="en-US" b="1" dirty="0">
                <a:solidFill>
                  <a:schemeClr val="accent1"/>
                </a:solidFill>
              </a:rPr>
              <a:t>Fatigue</a:t>
            </a:r>
          </a:p>
          <a:p>
            <a:r>
              <a:rPr lang="en-US" b="1" dirty="0">
                <a:solidFill>
                  <a:schemeClr val="accent1"/>
                </a:solidFill>
              </a:rPr>
              <a:t>Nausea</a:t>
            </a:r>
            <a:r>
              <a:rPr lang="en-US" dirty="0"/>
              <a:t> and vomiting</a:t>
            </a:r>
          </a:p>
          <a:p>
            <a:r>
              <a:rPr lang="en-US" b="1" dirty="0">
                <a:solidFill>
                  <a:schemeClr val="accent1"/>
                </a:solidFill>
              </a:rPr>
              <a:t>Shortness of breath</a:t>
            </a:r>
          </a:p>
          <a:p>
            <a:r>
              <a:rPr lang="en-US" b="1" dirty="0">
                <a:solidFill>
                  <a:schemeClr val="accent1"/>
                </a:solidFill>
              </a:rPr>
              <a:t>Dizziness</a:t>
            </a:r>
          </a:p>
          <a:p>
            <a:r>
              <a:rPr lang="en-US" b="1" dirty="0">
                <a:solidFill>
                  <a:schemeClr val="accent1"/>
                </a:solidFill>
              </a:rPr>
              <a:t>Palpitations</a:t>
            </a:r>
          </a:p>
          <a:p>
            <a:r>
              <a:rPr lang="en-US" b="1" dirty="0">
                <a:solidFill>
                  <a:schemeClr val="accent1"/>
                </a:solidFill>
              </a:rPr>
              <a:t>Anxiety</a:t>
            </a:r>
          </a:p>
          <a:p>
            <a:endParaRPr lang="en-US" dirty="0"/>
          </a:p>
          <a:p>
            <a:r>
              <a:rPr lang="en-US" sz="2800" b="1" dirty="0"/>
              <a:t>IF YOU SUSPECT A HEART ATTACK CALL 911 OR YOUR LOCAL EMERGENCY NUMBER RIGHT AWAY</a:t>
            </a:r>
            <a:endParaRPr lang="en-US" sz="2800" dirty="0"/>
          </a:p>
          <a:p>
            <a:endParaRPr lang="en-US" dirty="0"/>
          </a:p>
        </p:txBody>
      </p:sp>
      <p:pic>
        <p:nvPicPr>
          <p:cNvPr id="11266" name="Picture 2" descr="http://www.presentermedia.com/files/animsp/00005000/5061/ambulance_lights_md_wm.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981200"/>
            <a:ext cx="2705100" cy="270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08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Risk Factors</a:t>
            </a:r>
          </a:p>
        </p:txBody>
      </p:sp>
      <p:sp>
        <p:nvSpPr>
          <p:cNvPr id="3" name="Content Placeholder 2"/>
          <p:cNvSpPr>
            <a:spLocks noGrp="1"/>
          </p:cNvSpPr>
          <p:nvPr>
            <p:ph idx="1"/>
          </p:nvPr>
        </p:nvSpPr>
        <p:spPr>
          <a:xfrm>
            <a:off x="457200" y="1219200"/>
            <a:ext cx="8229600" cy="5257800"/>
          </a:xfrm>
        </p:spPr>
        <p:txBody>
          <a:bodyPr/>
          <a:lstStyle/>
          <a:p>
            <a:pPr>
              <a:buFont typeface="Arial" pitchFamily="34" charset="0"/>
              <a:buChar char="•"/>
            </a:pPr>
            <a:r>
              <a:rPr lang="en-US" b="1" dirty="0">
                <a:solidFill>
                  <a:schemeClr val="accent1"/>
                </a:solidFill>
              </a:rPr>
              <a:t>Age</a:t>
            </a:r>
            <a:r>
              <a:rPr lang="en-US" dirty="0"/>
              <a:t>: Men who are 45 or older and women who are 55 or older</a:t>
            </a:r>
          </a:p>
          <a:p>
            <a:pPr>
              <a:buFont typeface="Arial" pitchFamily="34" charset="0"/>
              <a:buChar char="•"/>
            </a:pPr>
            <a:r>
              <a:rPr lang="en-US" b="1" dirty="0">
                <a:solidFill>
                  <a:schemeClr val="accent1"/>
                </a:solidFill>
              </a:rPr>
              <a:t>Tobacco</a:t>
            </a:r>
            <a:r>
              <a:rPr lang="en-US" dirty="0"/>
              <a:t>: Smoking and long-term exposure to secondhand smoke damage the interior walls of arteries.</a:t>
            </a:r>
          </a:p>
          <a:p>
            <a:pPr>
              <a:buFont typeface="Arial" pitchFamily="34" charset="0"/>
              <a:buChar char="•"/>
            </a:pPr>
            <a:r>
              <a:rPr lang="en-US" b="1" dirty="0">
                <a:solidFill>
                  <a:schemeClr val="accent1"/>
                </a:solidFill>
              </a:rPr>
              <a:t>Diabetes</a:t>
            </a:r>
            <a:r>
              <a:rPr lang="en-US" dirty="0"/>
              <a:t>: diabetes greatly increases your risk of a heart attack</a:t>
            </a:r>
          </a:p>
          <a:p>
            <a:pPr>
              <a:buFont typeface="Arial" pitchFamily="34" charset="0"/>
              <a:buChar char="•"/>
            </a:pPr>
            <a:r>
              <a:rPr lang="en-US" b="1" dirty="0">
                <a:solidFill>
                  <a:schemeClr val="accent1"/>
                </a:solidFill>
              </a:rPr>
              <a:t>High blood pressure</a:t>
            </a:r>
            <a:r>
              <a:rPr lang="en-US" dirty="0"/>
              <a:t>: High blood pressure can damage arteries</a:t>
            </a:r>
          </a:p>
          <a:p>
            <a:pPr>
              <a:buFont typeface="Arial" pitchFamily="34" charset="0"/>
              <a:buChar char="•"/>
            </a:pPr>
            <a:r>
              <a:rPr lang="en-US" b="1" dirty="0">
                <a:solidFill>
                  <a:schemeClr val="accent1"/>
                </a:solidFill>
              </a:rPr>
              <a:t>High blood cholesterol or triglyceride levels</a:t>
            </a:r>
            <a:r>
              <a:rPr lang="en-US" dirty="0"/>
              <a:t>: cholesterol builds up deposits that can narrow arteries throughout your body.</a:t>
            </a:r>
          </a:p>
          <a:p>
            <a:pPr>
              <a:buFont typeface="Arial" pitchFamily="34" charset="0"/>
              <a:buChar char="•"/>
            </a:pPr>
            <a:r>
              <a:rPr lang="en-US" b="1" dirty="0">
                <a:solidFill>
                  <a:schemeClr val="accent1"/>
                </a:solidFill>
              </a:rPr>
              <a:t>Family history</a:t>
            </a:r>
          </a:p>
          <a:p>
            <a:pPr>
              <a:buFont typeface="Arial" pitchFamily="34" charset="0"/>
              <a:buChar char="•"/>
            </a:pPr>
            <a:r>
              <a:rPr lang="en-US" b="1" dirty="0">
                <a:solidFill>
                  <a:schemeClr val="accent1"/>
                </a:solidFill>
              </a:rPr>
              <a:t>Lack of physical activity</a:t>
            </a:r>
          </a:p>
          <a:p>
            <a:pPr>
              <a:buFont typeface="Arial" pitchFamily="34" charset="0"/>
              <a:buChar char="•"/>
            </a:pPr>
            <a:r>
              <a:rPr lang="en-US" b="1" dirty="0">
                <a:solidFill>
                  <a:schemeClr val="accent1"/>
                </a:solidFill>
              </a:rPr>
              <a:t>Obesity</a:t>
            </a:r>
            <a:r>
              <a:rPr lang="en-US" dirty="0"/>
              <a:t>: with a body mass index</a:t>
            </a:r>
          </a:p>
          <a:p>
            <a:pPr marL="0" indent="0">
              <a:buNone/>
            </a:pPr>
            <a:r>
              <a:rPr lang="en-US" dirty="0"/>
              <a:t> greater than 30</a:t>
            </a:r>
          </a:p>
          <a:p>
            <a:pPr>
              <a:buFont typeface="Arial" pitchFamily="34" charset="0"/>
              <a:buChar char="•"/>
            </a:pPr>
            <a:r>
              <a:rPr lang="en-US" b="1" dirty="0">
                <a:solidFill>
                  <a:schemeClr val="accent1"/>
                </a:solidFill>
              </a:rPr>
              <a:t>Stress</a:t>
            </a:r>
          </a:p>
          <a:p>
            <a:pPr>
              <a:buFont typeface="Arial" pitchFamily="34" charset="0"/>
              <a:buChar char="•"/>
            </a:pPr>
            <a:r>
              <a:rPr lang="en-US" b="1" dirty="0">
                <a:solidFill>
                  <a:schemeClr val="accent1"/>
                </a:solidFill>
              </a:rPr>
              <a:t>Illegal drug use</a:t>
            </a:r>
          </a:p>
          <a:p>
            <a:pPr>
              <a:buFont typeface="Arial" pitchFamily="34" charset="0"/>
              <a:buChar char="•"/>
            </a:pPr>
            <a:endParaRPr lang="en-US" dirty="0"/>
          </a:p>
        </p:txBody>
      </p:sp>
      <p:pic>
        <p:nvPicPr>
          <p:cNvPr id="12290" name="Picture 2" descr="http://www.heartpoint.com/images/copyright/handandpump.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343400"/>
            <a:ext cx="3448050" cy="234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7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with lifestyle changes</a:t>
            </a:r>
          </a:p>
        </p:txBody>
      </p:sp>
      <p:pic>
        <p:nvPicPr>
          <p:cNvPr id="13314" name="Picture 2" descr="http://s4.hubimg.com/u/3422367_f5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371600"/>
            <a:ext cx="5552688" cy="5008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216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 with Medications</a:t>
            </a:r>
          </a:p>
        </p:txBody>
      </p:sp>
      <p:sp>
        <p:nvSpPr>
          <p:cNvPr id="3" name="Content Placeholder 2"/>
          <p:cNvSpPr>
            <a:spLocks noGrp="1"/>
          </p:cNvSpPr>
          <p:nvPr>
            <p:ph idx="1"/>
          </p:nvPr>
        </p:nvSpPr>
        <p:spPr/>
        <p:txBody>
          <a:bodyPr/>
          <a:lstStyle/>
          <a:p>
            <a:r>
              <a:rPr lang="en-US" b="1" dirty="0">
                <a:solidFill>
                  <a:schemeClr val="accent1"/>
                </a:solidFill>
              </a:rPr>
              <a:t>Blood thinning</a:t>
            </a:r>
            <a:r>
              <a:rPr lang="en-US" dirty="0"/>
              <a:t>: Aspirin makes blood less sticky and likely clot. Doctors usually recommend a daily aspirin if you are at high risk or have had a heart attack.</a:t>
            </a:r>
          </a:p>
          <a:p>
            <a:r>
              <a:rPr lang="en-US" b="1" dirty="0">
                <a:solidFill>
                  <a:schemeClr val="accent1"/>
                </a:solidFill>
              </a:rPr>
              <a:t>Beta blockers</a:t>
            </a:r>
            <a:r>
              <a:rPr lang="en-US" dirty="0"/>
              <a:t>: lower heart rate and blood pressure.</a:t>
            </a:r>
          </a:p>
          <a:p>
            <a:r>
              <a:rPr lang="en-US" b="1" dirty="0">
                <a:solidFill>
                  <a:schemeClr val="accent1"/>
                </a:solidFill>
              </a:rPr>
              <a:t>Angiotensin-converting enzyme inhibitors</a:t>
            </a:r>
            <a:r>
              <a:rPr lang="en-US" dirty="0"/>
              <a:t>:  allow blood flow from heart more easily to prevent complications of heart </a:t>
            </a:r>
          </a:p>
          <a:p>
            <a:pPr marL="0" indent="0">
              <a:buNone/>
            </a:pPr>
            <a:r>
              <a:rPr lang="en-US" dirty="0"/>
              <a:t>attacks and make subsequent heart attack less likely.</a:t>
            </a:r>
          </a:p>
          <a:p>
            <a:r>
              <a:rPr lang="en-US" b="1" dirty="0">
                <a:solidFill>
                  <a:schemeClr val="accent1"/>
                </a:solidFill>
              </a:rPr>
              <a:t>Cholesterol lowering medications</a:t>
            </a:r>
            <a:r>
              <a:rPr lang="en-US" dirty="0"/>
              <a:t>: a variety </a:t>
            </a:r>
          </a:p>
          <a:p>
            <a:pPr marL="0" indent="0">
              <a:buNone/>
            </a:pPr>
            <a:r>
              <a:rPr lang="en-US" dirty="0"/>
              <a:t>of medications including statins, niacin.</a:t>
            </a:r>
          </a:p>
        </p:txBody>
      </p:sp>
      <p:pic>
        <p:nvPicPr>
          <p:cNvPr id="14338" name="Picture 2" descr="http://www.rodale.com/files/images/30624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038600"/>
            <a:ext cx="3048000"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16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ctr" eaLnBrk="1" hangingPunct="1"/>
            <a:r>
              <a:rPr lang="en-US" altLang="en-US"/>
              <a:t>Medical Procedures</a:t>
            </a:r>
          </a:p>
        </p:txBody>
      </p:sp>
      <p:sp>
        <p:nvSpPr>
          <p:cNvPr id="41987" name="Content Placeholder 2"/>
          <p:cNvSpPr>
            <a:spLocks noGrp="1"/>
          </p:cNvSpPr>
          <p:nvPr>
            <p:ph idx="1"/>
          </p:nvPr>
        </p:nvSpPr>
        <p:spPr/>
        <p:txBody>
          <a:bodyPr/>
          <a:lstStyle/>
          <a:p>
            <a:pPr eaLnBrk="1" hangingPunct="1"/>
            <a:r>
              <a:rPr lang="en-US" altLang="en-US" dirty="0"/>
              <a:t>Angiogram (</a:t>
            </a:r>
            <a:r>
              <a:rPr lang="en-US" altLang="en-US" dirty="0" err="1"/>
              <a:t>angiograma</a:t>
            </a:r>
            <a:r>
              <a:rPr lang="en-US" altLang="en-US" dirty="0"/>
              <a:t>)</a:t>
            </a:r>
          </a:p>
          <a:p>
            <a:pPr eaLnBrk="1" hangingPunct="1"/>
            <a:r>
              <a:rPr lang="en-US" altLang="en-US" dirty="0"/>
              <a:t>Cardiac catheterization (</a:t>
            </a:r>
            <a:r>
              <a:rPr lang="en-US" altLang="en-US" dirty="0" err="1"/>
              <a:t>cateterización</a:t>
            </a:r>
            <a:r>
              <a:rPr lang="en-US" altLang="en-US" dirty="0"/>
              <a:t> </a:t>
            </a:r>
            <a:r>
              <a:rPr lang="en-US" altLang="en-US" dirty="0" err="1"/>
              <a:t>cardiaca</a:t>
            </a:r>
            <a:r>
              <a:rPr lang="en-US" altLang="en-US" dirty="0"/>
              <a:t>)</a:t>
            </a:r>
          </a:p>
          <a:p>
            <a:pPr eaLnBrk="1" hangingPunct="1"/>
            <a:r>
              <a:rPr lang="en-US" altLang="en-US" dirty="0"/>
              <a:t>Echocardiogram (</a:t>
            </a:r>
            <a:r>
              <a:rPr lang="en-US" altLang="en-US" dirty="0" err="1"/>
              <a:t>ecocardiograma</a:t>
            </a:r>
            <a:r>
              <a:rPr lang="en-US" altLang="en-US" dirty="0"/>
              <a:t>)</a:t>
            </a:r>
          </a:p>
          <a:p>
            <a:pPr eaLnBrk="1" hangingPunct="1"/>
            <a:r>
              <a:rPr lang="en-US" altLang="en-US" dirty="0"/>
              <a:t>Electrocardiogram (EKG) (</a:t>
            </a:r>
            <a:r>
              <a:rPr lang="en-US" altLang="en-US" dirty="0" err="1"/>
              <a:t>electrocardiograma</a:t>
            </a:r>
            <a:r>
              <a:rPr lang="en-US" altLang="en-US" dirty="0"/>
              <a:t>)</a:t>
            </a:r>
          </a:p>
          <a:p>
            <a:pPr eaLnBrk="1" hangingPunct="1"/>
            <a:r>
              <a:rPr lang="en-US" altLang="en-US" dirty="0"/>
              <a:t>Stress test (</a:t>
            </a:r>
            <a:r>
              <a:rPr lang="en-US" altLang="en-US" dirty="0" err="1"/>
              <a:t>prueba</a:t>
            </a:r>
            <a:r>
              <a:rPr lang="en-US" altLang="en-US" dirty="0"/>
              <a:t> de la </a:t>
            </a:r>
            <a:r>
              <a:rPr lang="en-US" altLang="en-US" dirty="0" err="1"/>
              <a:t>tolerancia</a:t>
            </a:r>
            <a:r>
              <a:rPr lang="en-US" altLang="en-US" dirty="0"/>
              <a:t> al </a:t>
            </a:r>
            <a:r>
              <a:rPr lang="en-US" altLang="en-US" dirty="0" err="1"/>
              <a:t>ejercicio</a:t>
            </a:r>
            <a:r>
              <a:rPr lang="en-US" altLang="en-US" dirty="0"/>
              <a:t>)</a:t>
            </a:r>
          </a:p>
          <a:p>
            <a:r>
              <a:rPr lang="en-US" altLang="en-US" dirty="0"/>
              <a:t>Coronary artery by-pass with graft (CABG) (</a:t>
            </a:r>
            <a:r>
              <a:rPr lang="en-US" altLang="en-US" dirty="0" err="1"/>
              <a:t>desviación</a:t>
            </a:r>
            <a:r>
              <a:rPr lang="en-US" altLang="en-US" dirty="0"/>
              <a:t> </a:t>
            </a:r>
            <a:r>
              <a:rPr lang="en-US" altLang="en-US" dirty="0" err="1"/>
              <a:t>aortocoronario</a:t>
            </a:r>
            <a:r>
              <a:rPr lang="en-US" altLang="en-US" dirty="0"/>
              <a:t> con </a:t>
            </a:r>
            <a:r>
              <a:rPr lang="en-US" altLang="en-US" dirty="0" err="1"/>
              <a:t>injerto</a:t>
            </a:r>
            <a:r>
              <a:rPr lang="en-US" altLang="en-US" dirty="0"/>
              <a:t>)</a:t>
            </a:r>
          </a:p>
          <a:p>
            <a:r>
              <a:rPr lang="en-US" altLang="en-US" dirty="0"/>
              <a:t>Defibrillation (</a:t>
            </a:r>
            <a:r>
              <a:rPr lang="en-US" altLang="en-US" dirty="0" err="1"/>
              <a:t>desfibrilación</a:t>
            </a:r>
            <a:r>
              <a:rPr lang="en-US" altLang="en-US" dirty="0"/>
              <a:t>)</a:t>
            </a:r>
          </a:p>
          <a:p>
            <a:r>
              <a:rPr lang="en-US" altLang="en-US" dirty="0"/>
              <a:t>Pacemaker (</a:t>
            </a:r>
            <a:r>
              <a:rPr lang="en-US" altLang="en-US" dirty="0" err="1"/>
              <a:t>marcapasos</a:t>
            </a:r>
            <a:r>
              <a:rPr lang="en-US" altLang="en-US" dirty="0"/>
              <a:t>)</a:t>
            </a:r>
          </a:p>
          <a:p>
            <a:pPr eaLnBrk="1" hangingPunct="1"/>
            <a:endParaRPr lang="en-US" altLang="en-US" dirty="0"/>
          </a:p>
        </p:txBody>
      </p:sp>
      <p:sp>
        <p:nvSpPr>
          <p:cNvPr id="2" name="Rectangle 1">
            <a:extLst>
              <a:ext uri="{FF2B5EF4-FFF2-40B4-BE49-F238E27FC236}">
                <a16:creationId xmlns:a16="http://schemas.microsoft.com/office/drawing/2014/main" id="{41A15B5A-C966-4D5D-8C81-6F94A006823E}"/>
              </a:ext>
            </a:extLst>
          </p:cNvPr>
          <p:cNvSpPr>
            <a:spLocks noChangeArrowheads="1"/>
          </p:cNvSpPr>
          <p:nvPr/>
        </p:nvSpPr>
        <p:spPr bwMode="auto">
          <a:xfrm>
            <a:off x="0" y="159350"/>
            <a:ext cx="32060" cy="1384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900" b="0" i="0" u="none" strike="noStrike" cap="none" normalizeH="0" baseline="0" dirty="0">
                <a:ln>
                  <a:noFill/>
                </a:ln>
                <a:solidFill>
                  <a:schemeClr val="tx1"/>
                </a:solidFill>
                <a:effectLst/>
              </a:rPr>
              <a:t> </a:t>
            </a: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80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additive="base">
                                        <p:cTn id="37" dur="5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987">
                                            <p:txEl>
                                              <p:pRg st="6" end="6"/>
                                            </p:txEl>
                                          </p:spTgt>
                                        </p:tgtEl>
                                        <p:attrNameLst>
                                          <p:attrName>style.visibility</p:attrName>
                                        </p:attrNameLst>
                                      </p:cBhvr>
                                      <p:to>
                                        <p:strVal val="visible"/>
                                      </p:to>
                                    </p:set>
                                    <p:anim calcmode="lin" valueType="num">
                                      <p:cBhvr additive="base">
                                        <p:cTn id="43" dur="5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9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1987">
                                            <p:txEl>
                                              <p:pRg st="7" end="7"/>
                                            </p:txEl>
                                          </p:spTgt>
                                        </p:tgtEl>
                                        <p:attrNameLst>
                                          <p:attrName>style.visibility</p:attrName>
                                        </p:attrNameLst>
                                      </p:cBhvr>
                                      <p:to>
                                        <p:strVal val="visible"/>
                                      </p:to>
                                    </p:set>
                                    <p:anim calcmode="lin" valueType="num">
                                      <p:cBhvr additive="base">
                                        <p:cTn id="49" dur="5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98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Stress Test (la </a:t>
            </a:r>
            <a:r>
              <a:rPr lang="en-US" dirty="0" err="1"/>
              <a:t>Prueba</a:t>
            </a:r>
            <a:r>
              <a:rPr lang="en-US" dirty="0"/>
              <a:t> de </a:t>
            </a:r>
            <a:r>
              <a:rPr lang="en-US" dirty="0" err="1"/>
              <a:t>esfuerzo</a:t>
            </a:r>
            <a:r>
              <a:rPr lang="en-US" dirty="0"/>
              <a:t>)</a:t>
            </a:r>
          </a:p>
        </p:txBody>
      </p:sp>
      <p:sp>
        <p:nvSpPr>
          <p:cNvPr id="3" name="Content Placeholder 2"/>
          <p:cNvSpPr>
            <a:spLocks noGrp="1"/>
          </p:cNvSpPr>
          <p:nvPr>
            <p:ph idx="1"/>
          </p:nvPr>
        </p:nvSpPr>
        <p:spPr/>
        <p:txBody>
          <a:bodyPr/>
          <a:lstStyle/>
          <a:p>
            <a:r>
              <a:rPr lang="en-US" dirty="0"/>
              <a:t>An exercise </a:t>
            </a:r>
            <a:r>
              <a:rPr lang="en-US" b="1" dirty="0"/>
              <a:t>stress test</a:t>
            </a:r>
            <a:r>
              <a:rPr lang="en-US" dirty="0"/>
              <a:t> usually involves walking on a treadmill or riding a stationary bike while your heart rhythm, blood pressure and breathing are monitored.</a:t>
            </a:r>
          </a:p>
          <a:p>
            <a:r>
              <a:rPr lang="en-US" dirty="0"/>
              <a:t> Your doctor may recommend an exercise </a:t>
            </a:r>
            <a:r>
              <a:rPr lang="en-US" b="1" dirty="0"/>
              <a:t>stress test</a:t>
            </a:r>
            <a:r>
              <a:rPr lang="en-US" dirty="0"/>
              <a:t> if he or she suspects you have coronary artery disease or an irregular heart rhythm (arrhythmia).</a:t>
            </a:r>
          </a:p>
        </p:txBody>
      </p:sp>
    </p:spTree>
    <p:extLst>
      <p:ext uri="{BB962C8B-B14F-4D97-AF65-F5344CB8AC3E}">
        <p14:creationId xmlns:p14="http://schemas.microsoft.com/office/powerpoint/2010/main" val="249323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age of an stress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50" y="1824038"/>
            <a:ext cx="3771900"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907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Coronary Artery Bypass Graft (la </a:t>
            </a:r>
            <a:r>
              <a:rPr lang="en-US" dirty="0" err="1"/>
              <a:t>deviación</a:t>
            </a:r>
            <a:r>
              <a:rPr lang="en-US" dirty="0"/>
              <a:t> </a:t>
            </a:r>
            <a:r>
              <a:rPr lang="en-US" dirty="0" err="1"/>
              <a:t>aortocoronario</a:t>
            </a:r>
            <a:r>
              <a:rPr lang="en-US" dirty="0"/>
              <a:t> con </a:t>
            </a:r>
            <a:r>
              <a:rPr lang="en-US" dirty="0" err="1"/>
              <a:t>injerto</a:t>
            </a:r>
            <a:r>
              <a:rPr lang="en-US" dirty="0"/>
              <a:t>)</a:t>
            </a:r>
          </a:p>
        </p:txBody>
      </p:sp>
      <p:sp>
        <p:nvSpPr>
          <p:cNvPr id="3" name="Content Placeholder 2"/>
          <p:cNvSpPr>
            <a:spLocks noGrp="1"/>
          </p:cNvSpPr>
          <p:nvPr>
            <p:ph idx="1"/>
          </p:nvPr>
        </p:nvSpPr>
        <p:spPr/>
        <p:txBody>
          <a:bodyPr/>
          <a:lstStyle/>
          <a:p>
            <a:r>
              <a:rPr lang="en-US" dirty="0"/>
              <a:t> blocked or narrowed artery, blocked portion of the coronary artery is bypassed with a piece of a healthy blood vessel from elsewhere in your body.</a:t>
            </a:r>
          </a:p>
          <a:p>
            <a:r>
              <a:rPr lang="en-US" dirty="0"/>
              <a:t> Blood vessels, or grafts, used for the bypass procedure may be pieces of a vein from your leg or an artery in your chest. </a:t>
            </a:r>
          </a:p>
          <a:p>
            <a:r>
              <a:rPr lang="en-US" dirty="0"/>
              <a:t>An artery from your wrist may also be used. Your doctor attaches one end of the graft above the blockage and the other end below the blockage.</a:t>
            </a:r>
          </a:p>
          <a:p>
            <a:r>
              <a:rPr lang="en-US" dirty="0"/>
              <a:t> Blood bypasses the blockage by going through the new graft to reach the heart muscle. </a:t>
            </a:r>
          </a:p>
        </p:txBody>
      </p:sp>
    </p:spTree>
    <p:extLst>
      <p:ext uri="{BB962C8B-B14F-4D97-AF65-F5344CB8AC3E}">
        <p14:creationId xmlns:p14="http://schemas.microsoft.com/office/powerpoint/2010/main" val="27411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95400" y="304800"/>
            <a:ext cx="6316663" cy="1143000"/>
          </a:xfrm>
        </p:spPr>
        <p:txBody>
          <a:bodyPr/>
          <a:lstStyle/>
          <a:p>
            <a:pPr algn="ctr" eaLnBrk="1" hangingPunct="1"/>
            <a:r>
              <a:rPr lang="en-US" altLang="en-US" dirty="0"/>
              <a:t>Medical Prefixes</a:t>
            </a:r>
          </a:p>
        </p:txBody>
      </p:sp>
      <p:sp>
        <p:nvSpPr>
          <p:cNvPr id="43011" name="Rectangle 3"/>
          <p:cNvSpPr>
            <a:spLocks noGrp="1" noChangeArrowheads="1"/>
          </p:cNvSpPr>
          <p:nvPr>
            <p:ph type="body" idx="1"/>
          </p:nvPr>
        </p:nvSpPr>
        <p:spPr/>
        <p:txBody>
          <a:bodyPr/>
          <a:lstStyle/>
          <a:p>
            <a:pPr eaLnBrk="1" hangingPunct="1"/>
            <a:r>
              <a:rPr lang="en-US" altLang="en-US" dirty="0"/>
              <a:t>Erythro-red-Spanish: </a:t>
            </a:r>
            <a:r>
              <a:rPr lang="en-US" altLang="en-US" dirty="0" err="1"/>
              <a:t>eritr</a:t>
            </a:r>
            <a:r>
              <a:rPr lang="en-US" altLang="en-US" dirty="0"/>
              <a:t>/</a:t>
            </a:r>
            <a:r>
              <a:rPr lang="en-US" altLang="en-US" dirty="0" err="1"/>
              <a:t>eritro</a:t>
            </a:r>
            <a:endParaRPr lang="en-US" altLang="en-US" dirty="0"/>
          </a:p>
          <a:p>
            <a:pPr eaLnBrk="1" hangingPunct="1"/>
            <a:r>
              <a:rPr lang="en-US" altLang="en-US" dirty="0" err="1"/>
              <a:t>Cardi</a:t>
            </a:r>
            <a:r>
              <a:rPr lang="en-US" altLang="en-US" dirty="0"/>
              <a:t>-heart-Spanish: </a:t>
            </a:r>
            <a:r>
              <a:rPr lang="en-US" altLang="en-US" dirty="0" err="1"/>
              <a:t>cardi</a:t>
            </a:r>
            <a:r>
              <a:rPr lang="en-US" altLang="en-US" dirty="0"/>
              <a:t>/cardio</a:t>
            </a:r>
          </a:p>
          <a:p>
            <a:pPr eaLnBrk="1" hangingPunct="1"/>
            <a:r>
              <a:rPr lang="en-US" altLang="en-US" dirty="0"/>
              <a:t>Angi-vessel</a:t>
            </a:r>
          </a:p>
          <a:p>
            <a:pPr eaLnBrk="1" hangingPunct="1"/>
            <a:r>
              <a:rPr lang="en-US" altLang="en-US" dirty="0" err="1"/>
              <a:t>Hemo</a:t>
            </a:r>
            <a:r>
              <a:rPr lang="en-US" altLang="en-US" dirty="0"/>
              <a:t>/</a:t>
            </a:r>
            <a:r>
              <a:rPr lang="en-US" altLang="en-US" dirty="0" err="1"/>
              <a:t>emia</a:t>
            </a:r>
            <a:r>
              <a:rPr lang="en-US" altLang="en-US" dirty="0"/>
              <a:t>-blood-Spanish: hem/</a:t>
            </a:r>
            <a:r>
              <a:rPr lang="en-US" altLang="en-US" dirty="0" err="1"/>
              <a:t>hemat</a:t>
            </a:r>
            <a:endParaRPr lang="en-US" altLang="en-US" dirty="0"/>
          </a:p>
          <a:p>
            <a:pPr eaLnBrk="1" hangingPunct="1"/>
            <a:r>
              <a:rPr lang="en-US" altLang="en-US" dirty="0"/>
              <a:t>Vascular-pertains to the vessels</a:t>
            </a:r>
          </a:p>
          <a:p>
            <a:pPr eaLnBrk="1" hangingPunct="1"/>
            <a:r>
              <a:rPr lang="en-US" altLang="en-US" dirty="0" err="1"/>
              <a:t>Phlebo</a:t>
            </a:r>
            <a:r>
              <a:rPr lang="en-US" altLang="en-US" dirty="0"/>
              <a:t>/</a:t>
            </a:r>
            <a:r>
              <a:rPr lang="en-US" altLang="en-US" dirty="0" err="1"/>
              <a:t>veno</a:t>
            </a:r>
            <a:r>
              <a:rPr lang="en-US" altLang="en-US" dirty="0"/>
              <a:t>- vein-Spanish: </a:t>
            </a:r>
            <a:r>
              <a:rPr lang="en-US" altLang="en-US" dirty="0" err="1"/>
              <a:t>fleb</a:t>
            </a:r>
            <a:r>
              <a:rPr lang="en-US" altLang="en-US" dirty="0"/>
              <a:t>, </a:t>
            </a:r>
            <a:r>
              <a:rPr lang="en-US" altLang="en-US" dirty="0" err="1"/>
              <a:t>flebo</a:t>
            </a:r>
            <a:endParaRPr lang="en-US" altLang="en-US" dirty="0"/>
          </a:p>
          <a:p>
            <a:pPr eaLnBrk="1" hangingPunct="1"/>
            <a:r>
              <a:rPr lang="en-US" altLang="en-US" dirty="0"/>
              <a:t>Arterio-arteries-Spanish: </a:t>
            </a:r>
            <a:r>
              <a:rPr lang="en-US" altLang="en-US" dirty="0" err="1"/>
              <a:t>arteri</a:t>
            </a:r>
            <a:r>
              <a:rPr lang="en-US" altLang="en-US" dirty="0"/>
              <a:t>/</a:t>
            </a:r>
            <a:r>
              <a:rPr lang="en-US" altLang="en-US" dirty="0" err="1"/>
              <a:t>arter</a:t>
            </a:r>
            <a:endParaRPr lang="en-US" altLang="en-US" dirty="0"/>
          </a:p>
          <a:p>
            <a:pPr eaLnBrk="1" hangingPunct="1"/>
            <a:r>
              <a:rPr lang="en-US" altLang="en-US" dirty="0"/>
              <a:t>Brady/tachy- slow/fast-Spanish: </a:t>
            </a:r>
            <a:r>
              <a:rPr lang="en-US" altLang="en-US" dirty="0" err="1"/>
              <a:t>bradi</a:t>
            </a:r>
            <a:endParaRPr lang="en-US" altLang="en-US" dirty="0"/>
          </a:p>
          <a:p>
            <a:pPr eaLnBrk="1" hangingPunct="1"/>
            <a:r>
              <a:rPr lang="en-US" altLang="en-US" dirty="0"/>
              <a:t>Stasis-to stop-Spanish: stasis </a:t>
            </a:r>
          </a:p>
          <a:p>
            <a:pPr eaLnBrk="1" hangingPunct="1"/>
            <a:r>
              <a:rPr lang="en-US" altLang="en-US" dirty="0" err="1"/>
              <a:t>Cyte</a:t>
            </a:r>
            <a:r>
              <a:rPr lang="en-US" altLang="en-US" dirty="0"/>
              <a:t>/o-cell-Spanish: </a:t>
            </a:r>
            <a:r>
              <a:rPr lang="en-US" altLang="en-US" dirty="0" err="1"/>
              <a:t>cit</a:t>
            </a:r>
            <a:r>
              <a:rPr lang="en-US" altLang="en-US" dirty="0"/>
              <a:t>/</a:t>
            </a:r>
            <a:r>
              <a:rPr lang="en-US" altLang="en-US" dirty="0" err="1"/>
              <a:t>cito</a:t>
            </a:r>
            <a:endParaRPr lang="en-US" altLang="en-US" dirty="0"/>
          </a:p>
        </p:txBody>
      </p:sp>
    </p:spTree>
    <p:extLst>
      <p:ext uri="{BB962C8B-B14F-4D97-AF65-F5344CB8AC3E}">
        <p14:creationId xmlns:p14="http://schemas.microsoft.com/office/powerpoint/2010/main" val="135167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011">
                                            <p:txEl>
                                              <p:pRg st="4" end="4"/>
                                            </p:txEl>
                                          </p:spTgt>
                                        </p:tgtEl>
                                        <p:attrNameLst>
                                          <p:attrName>style.visibility</p:attrName>
                                        </p:attrNameLst>
                                      </p:cBhvr>
                                      <p:to>
                                        <p:strVal val="visible"/>
                                      </p:to>
                                    </p:set>
                                    <p:anim calcmode="lin" valueType="num">
                                      <p:cBhvr additive="base">
                                        <p:cTn id="31"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3011">
                                            <p:txEl>
                                              <p:pRg st="5" end="5"/>
                                            </p:txEl>
                                          </p:spTgt>
                                        </p:tgtEl>
                                        <p:attrNameLst>
                                          <p:attrName>style.visibility</p:attrName>
                                        </p:attrNameLst>
                                      </p:cBhvr>
                                      <p:to>
                                        <p:strVal val="visible"/>
                                      </p:to>
                                    </p:set>
                                    <p:anim calcmode="lin" valueType="num">
                                      <p:cBhvr additive="base">
                                        <p:cTn id="37" dur="500" fill="hold"/>
                                        <p:tgtEl>
                                          <p:spTgt spid="430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30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3011">
                                            <p:txEl>
                                              <p:pRg st="6" end="6"/>
                                            </p:txEl>
                                          </p:spTgt>
                                        </p:tgtEl>
                                        <p:attrNameLst>
                                          <p:attrName>style.visibility</p:attrName>
                                        </p:attrNameLst>
                                      </p:cBhvr>
                                      <p:to>
                                        <p:strVal val="visible"/>
                                      </p:to>
                                    </p:set>
                                    <p:anim calcmode="lin" valueType="num">
                                      <p:cBhvr additive="base">
                                        <p:cTn id="43" dur="500" fill="hold"/>
                                        <p:tgtEl>
                                          <p:spTgt spid="430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30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3011">
                                            <p:txEl>
                                              <p:pRg st="7" end="7"/>
                                            </p:txEl>
                                          </p:spTgt>
                                        </p:tgtEl>
                                        <p:attrNameLst>
                                          <p:attrName>style.visibility</p:attrName>
                                        </p:attrNameLst>
                                      </p:cBhvr>
                                      <p:to>
                                        <p:strVal val="visible"/>
                                      </p:to>
                                    </p:set>
                                    <p:anim calcmode="lin" valueType="num">
                                      <p:cBhvr additive="base">
                                        <p:cTn id="49" dur="500" fill="hold"/>
                                        <p:tgtEl>
                                          <p:spTgt spid="4301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30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3011">
                                            <p:txEl>
                                              <p:pRg st="8" end="8"/>
                                            </p:txEl>
                                          </p:spTgt>
                                        </p:tgtEl>
                                        <p:attrNameLst>
                                          <p:attrName>style.visibility</p:attrName>
                                        </p:attrNameLst>
                                      </p:cBhvr>
                                      <p:to>
                                        <p:strVal val="visible"/>
                                      </p:to>
                                    </p:set>
                                    <p:anim calcmode="lin" valueType="num">
                                      <p:cBhvr additive="base">
                                        <p:cTn id="55" dur="500" fill="hold"/>
                                        <p:tgtEl>
                                          <p:spTgt spid="4301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30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3011">
                                            <p:txEl>
                                              <p:pRg st="9" end="9"/>
                                            </p:txEl>
                                          </p:spTgt>
                                        </p:tgtEl>
                                        <p:attrNameLst>
                                          <p:attrName>style.visibility</p:attrName>
                                        </p:attrNameLst>
                                      </p:cBhvr>
                                      <p:to>
                                        <p:strVal val="visible"/>
                                      </p:to>
                                    </p:set>
                                    <p:anim calcmode="lin" valueType="num">
                                      <p:cBhvr additive="base">
                                        <p:cTn id="61" dur="500" fill="hold"/>
                                        <p:tgtEl>
                                          <p:spTgt spid="4301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301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s of coronary artery bypass gra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71628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141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Procedures </a:t>
            </a:r>
          </a:p>
        </p:txBody>
      </p:sp>
      <p:sp>
        <p:nvSpPr>
          <p:cNvPr id="3" name="Content Placeholder 2"/>
          <p:cNvSpPr>
            <a:spLocks noGrp="1"/>
          </p:cNvSpPr>
          <p:nvPr>
            <p:ph idx="1"/>
          </p:nvPr>
        </p:nvSpPr>
        <p:spPr/>
        <p:txBody>
          <a:bodyPr/>
          <a:lstStyle/>
          <a:p>
            <a:r>
              <a:rPr lang="en-US" b="1" dirty="0"/>
              <a:t>Electrocardiogram</a:t>
            </a:r>
            <a:r>
              <a:rPr lang="en-US" dirty="0"/>
              <a:t> (ECG/EKG) (</a:t>
            </a:r>
            <a:r>
              <a:rPr lang="en-US" dirty="0" err="1"/>
              <a:t>electrocardiograma</a:t>
            </a:r>
            <a:r>
              <a:rPr lang="en-US" dirty="0"/>
              <a:t>) – a printout recording of the electrical activity of the heart. A frequently used instrument in the hands of a cardiologist.</a:t>
            </a:r>
          </a:p>
          <a:p>
            <a:endParaRPr lang="en-US" dirty="0"/>
          </a:p>
        </p:txBody>
      </p:sp>
    </p:spTree>
    <p:extLst>
      <p:ext uri="{BB962C8B-B14F-4D97-AF65-F5344CB8AC3E}">
        <p14:creationId xmlns:p14="http://schemas.microsoft.com/office/powerpoint/2010/main" val="410579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lectrocardi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519238"/>
            <a:ext cx="47625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6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lectrocardi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438"/>
            <a:ext cx="9144000" cy="646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548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Echocardiography (</a:t>
            </a:r>
            <a:r>
              <a:rPr lang="en-US" dirty="0" err="1"/>
              <a:t>ecocardiograma</a:t>
            </a:r>
            <a:r>
              <a:rPr lang="en-US" dirty="0"/>
              <a:t>)</a:t>
            </a:r>
          </a:p>
        </p:txBody>
      </p:sp>
      <p:sp>
        <p:nvSpPr>
          <p:cNvPr id="3" name="Content Placeholder 2"/>
          <p:cNvSpPr>
            <a:spLocks noGrp="1"/>
          </p:cNvSpPr>
          <p:nvPr>
            <p:ph idx="1"/>
          </p:nvPr>
        </p:nvSpPr>
        <p:spPr/>
        <p:txBody>
          <a:bodyPr/>
          <a:lstStyle/>
          <a:p>
            <a:r>
              <a:rPr lang="en-US" b="1" dirty="0"/>
              <a:t>Echocardiogram  </a:t>
            </a:r>
            <a:r>
              <a:rPr lang="en-US" dirty="0"/>
              <a:t>– using ultra high frequency sound waves (beyond human hearing), similar to “sonar,” to form an image of the inside of the heart.</a:t>
            </a:r>
          </a:p>
          <a:p>
            <a:r>
              <a:rPr lang="en-US" dirty="0"/>
              <a:t> This procedure can demonstrate valve damage, congenital (before birth) defects and other abnormalities.</a:t>
            </a:r>
          </a:p>
          <a:p>
            <a:endParaRPr lang="en-US" dirty="0"/>
          </a:p>
        </p:txBody>
      </p:sp>
    </p:spTree>
    <p:extLst>
      <p:ext uri="{BB962C8B-B14F-4D97-AF65-F5344CB8AC3E}">
        <p14:creationId xmlns:p14="http://schemas.microsoft.com/office/powerpoint/2010/main" val="117304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ages echocardi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776413"/>
            <a:ext cx="381000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204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Cardiac Catheterization (El </a:t>
            </a:r>
            <a:r>
              <a:rPr lang="en-US" dirty="0" err="1"/>
              <a:t>cateterismo</a:t>
            </a:r>
            <a:r>
              <a:rPr lang="en-US" dirty="0"/>
              <a:t> </a:t>
            </a:r>
            <a:r>
              <a:rPr lang="en-US" dirty="0" err="1"/>
              <a:t>cardíaco</a:t>
            </a:r>
            <a:r>
              <a:rPr lang="en-US" dirty="0"/>
              <a:t>)</a:t>
            </a:r>
          </a:p>
        </p:txBody>
      </p:sp>
      <p:sp>
        <p:nvSpPr>
          <p:cNvPr id="3" name="Content Placeholder 2"/>
          <p:cNvSpPr>
            <a:spLocks noGrp="1"/>
          </p:cNvSpPr>
          <p:nvPr>
            <p:ph idx="1"/>
          </p:nvPr>
        </p:nvSpPr>
        <p:spPr/>
        <p:txBody>
          <a:bodyPr/>
          <a:lstStyle/>
          <a:p>
            <a:r>
              <a:rPr lang="en-US" b="1" dirty="0"/>
              <a:t>Cardiac catheterization </a:t>
            </a:r>
            <a:r>
              <a:rPr lang="en-US" dirty="0"/>
              <a:t>– a long hollow tube, a catheter, can be threaded into an artery up into the heart. Then material opaque to X-rays can be released into the blood flow through the heart imaging the details of coronary arteries. </a:t>
            </a:r>
          </a:p>
          <a:p>
            <a:r>
              <a:rPr lang="en-US" dirty="0"/>
              <a:t>Typically used to identify a blockage and location in the coronary circulation.</a:t>
            </a:r>
          </a:p>
          <a:p>
            <a:endParaRPr lang="en-US" dirty="0"/>
          </a:p>
        </p:txBody>
      </p:sp>
    </p:spTree>
    <p:extLst>
      <p:ext uri="{BB962C8B-B14F-4D97-AF65-F5344CB8AC3E}">
        <p14:creationId xmlns:p14="http://schemas.microsoft.com/office/powerpoint/2010/main" val="411304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s cardiac catheter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400175"/>
            <a:ext cx="57150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199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images cardiac catheter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888" y="2162175"/>
            <a:ext cx="4848225"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741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Defibrillation (</a:t>
            </a:r>
            <a:r>
              <a:rPr lang="en-US" dirty="0" err="1"/>
              <a:t>Desfibrilación</a:t>
            </a:r>
            <a:r>
              <a:rPr lang="en-US" dirty="0"/>
              <a:t>) </a:t>
            </a:r>
          </a:p>
        </p:txBody>
      </p:sp>
      <p:sp>
        <p:nvSpPr>
          <p:cNvPr id="3" name="Content Placeholder 2"/>
          <p:cNvSpPr>
            <a:spLocks noGrp="1"/>
          </p:cNvSpPr>
          <p:nvPr>
            <p:ph idx="1"/>
          </p:nvPr>
        </p:nvSpPr>
        <p:spPr/>
        <p:txBody>
          <a:bodyPr/>
          <a:lstStyle/>
          <a:p>
            <a:r>
              <a:rPr lang="en-US" b="1" dirty="0"/>
              <a:t>Defibrillation</a:t>
            </a:r>
            <a:r>
              <a:rPr lang="en-US" dirty="0"/>
              <a:t> is a common treatment for life-threatening cardiac dysrhythmias, such as ventricular fibrillation. </a:t>
            </a:r>
          </a:p>
          <a:p>
            <a:r>
              <a:rPr lang="en-US" b="1" dirty="0"/>
              <a:t>Defibrillation</a:t>
            </a:r>
            <a:r>
              <a:rPr lang="en-US" dirty="0"/>
              <a:t> is a process in which an electrical device called a defibrillator sends an electric shock to the heart to stop an arrhythmia resulting in the return of a productive heart rhythm.</a:t>
            </a:r>
          </a:p>
        </p:txBody>
      </p:sp>
    </p:spTree>
    <p:extLst>
      <p:ext uri="{BB962C8B-B14F-4D97-AF65-F5344CB8AC3E}">
        <p14:creationId xmlns:p14="http://schemas.microsoft.com/office/powerpoint/2010/main" val="222628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057400" y="304800"/>
            <a:ext cx="6316663" cy="1143000"/>
          </a:xfrm>
        </p:spPr>
        <p:txBody>
          <a:bodyPr/>
          <a:lstStyle/>
          <a:p>
            <a:pPr algn="ctr" eaLnBrk="1" hangingPunct="1"/>
            <a:r>
              <a:rPr lang="en-US" altLang="en-US" dirty="0"/>
              <a:t>Cardiology</a:t>
            </a:r>
          </a:p>
        </p:txBody>
      </p:sp>
      <p:sp>
        <p:nvSpPr>
          <p:cNvPr id="36867" name="Rectangle 3"/>
          <p:cNvSpPr>
            <a:spLocks noGrp="1" noChangeArrowheads="1"/>
          </p:cNvSpPr>
          <p:nvPr>
            <p:ph type="body" idx="1"/>
          </p:nvPr>
        </p:nvSpPr>
        <p:spPr/>
        <p:txBody>
          <a:bodyPr/>
          <a:lstStyle/>
          <a:p>
            <a:pPr eaLnBrk="1" hangingPunct="1"/>
            <a:r>
              <a:rPr lang="en-US" altLang="en-US" dirty="0"/>
              <a:t>The heart is a cardiac muscle (innervates itself)</a:t>
            </a:r>
          </a:p>
          <a:p>
            <a:pPr eaLnBrk="1" hangingPunct="1"/>
            <a:r>
              <a:rPr lang="en-US" altLang="en-US" dirty="0"/>
              <a:t>The primary function of the heart is to pump blood through the arteries, capillaries, and veins of the body.</a:t>
            </a:r>
          </a:p>
          <a:p>
            <a:pPr eaLnBrk="1" hangingPunct="1"/>
            <a:r>
              <a:rPr lang="en-US" altLang="en-US" dirty="0"/>
              <a:t>The heart transports oxygen and nutrients to the organ of the body.</a:t>
            </a:r>
          </a:p>
          <a:p>
            <a:pPr eaLnBrk="1" hangingPunct="1"/>
            <a:r>
              <a:rPr lang="en-US" altLang="en-US" dirty="0"/>
              <a:t>This system also regulates blood pressure</a:t>
            </a:r>
          </a:p>
        </p:txBody>
      </p:sp>
    </p:spTree>
    <p:extLst>
      <p:ext uri="{BB962C8B-B14F-4D97-AF65-F5344CB8AC3E}">
        <p14:creationId xmlns:p14="http://schemas.microsoft.com/office/powerpoint/2010/main" val="203641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defibrill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9588"/>
            <a:ext cx="9144000" cy="583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874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defibrill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438275"/>
            <a:ext cx="47625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881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6" name="Picture 12" descr="http://ekg.academy/ecgLessons/ventricularAssets/v1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188" y="2681288"/>
            <a:ext cx="4619625"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962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ventricular fibril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738" y="2657475"/>
            <a:ext cx="4200525"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339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mage of defibril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795463"/>
            <a:ext cx="381000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360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188" y="1881188"/>
            <a:ext cx="461962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371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Pacemaker (El </a:t>
            </a:r>
            <a:r>
              <a:rPr lang="en-US" dirty="0" err="1"/>
              <a:t>marcapasos</a:t>
            </a:r>
            <a:r>
              <a:rPr lang="en-US" dirty="0"/>
              <a:t>)</a:t>
            </a:r>
          </a:p>
        </p:txBody>
      </p:sp>
      <p:sp>
        <p:nvSpPr>
          <p:cNvPr id="3" name="Content Placeholder 2"/>
          <p:cNvSpPr>
            <a:spLocks noGrp="1"/>
          </p:cNvSpPr>
          <p:nvPr>
            <p:ph idx="1"/>
          </p:nvPr>
        </p:nvSpPr>
        <p:spPr/>
        <p:txBody>
          <a:bodyPr/>
          <a:lstStyle/>
          <a:p>
            <a:r>
              <a:rPr lang="en-US" b="1" dirty="0"/>
              <a:t>Heart pacemaker definition</a:t>
            </a:r>
            <a:r>
              <a:rPr lang="en-US" dirty="0"/>
              <a:t>. A group of specialized muscle fibers in the heart that send out impulses to regulate the heartbeat. If the heart's built-in </a:t>
            </a:r>
            <a:r>
              <a:rPr lang="en-US" b="1" dirty="0"/>
              <a:t>pacemaker</a:t>
            </a:r>
            <a:r>
              <a:rPr lang="en-US" dirty="0"/>
              <a:t> does not function properly, an artificial </a:t>
            </a:r>
            <a:r>
              <a:rPr lang="en-US" b="1" dirty="0"/>
              <a:t>pacemaker</a:t>
            </a:r>
            <a:r>
              <a:rPr lang="en-US" dirty="0"/>
              <a:t> may be necessary.</a:t>
            </a:r>
          </a:p>
          <a:p>
            <a:r>
              <a:rPr lang="en-US" dirty="0"/>
              <a:t>A </a:t>
            </a:r>
            <a:r>
              <a:rPr lang="en-US" b="1" dirty="0"/>
              <a:t>pacemaker</a:t>
            </a:r>
            <a:r>
              <a:rPr lang="en-US" dirty="0"/>
              <a:t> is a small device that's placed in the chest or abdomen to help control abnormal heart rhythms. This device uses electrical pulses to prompt the heart to beat at a normal rate. </a:t>
            </a:r>
            <a:r>
              <a:rPr lang="en-US" b="1" dirty="0"/>
              <a:t>Pacemakers</a:t>
            </a:r>
            <a:r>
              <a:rPr lang="en-US" dirty="0"/>
              <a:t> are used to treat arrhythmias (ah-RITH-me-ahs). Arrhythmias are problems with the rate or rhythm of the heartbeat.</a:t>
            </a:r>
          </a:p>
        </p:txBody>
      </p:sp>
    </p:spTree>
    <p:extLst>
      <p:ext uri="{BB962C8B-B14F-4D97-AF65-F5344CB8AC3E}">
        <p14:creationId xmlns:p14="http://schemas.microsoft.com/office/powerpoint/2010/main" val="397700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pacema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9144000" cy="604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770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pacema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38100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pacema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51460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874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Left Ventricular Assistive Device</a:t>
            </a:r>
          </a:p>
        </p:txBody>
      </p:sp>
      <p:sp>
        <p:nvSpPr>
          <p:cNvPr id="3" name="Content Placeholder 2"/>
          <p:cNvSpPr>
            <a:spLocks noGrp="1"/>
          </p:cNvSpPr>
          <p:nvPr>
            <p:ph idx="1"/>
          </p:nvPr>
        </p:nvSpPr>
        <p:spPr/>
        <p:txBody>
          <a:bodyPr/>
          <a:lstStyle/>
          <a:p>
            <a:r>
              <a:rPr lang="en-US" dirty="0"/>
              <a:t>The left ventricular assist device, LVAD or VAD, is a kind of mechanical </a:t>
            </a:r>
            <a:r>
              <a:rPr lang="en-US" dirty="0">
                <a:hlinkClick r:id="rId2"/>
              </a:rPr>
              <a:t>heart</a:t>
            </a:r>
            <a:r>
              <a:rPr lang="en-US" dirty="0"/>
              <a:t> pump. It's placed inside a person's chest, where it helps the </a:t>
            </a:r>
            <a:r>
              <a:rPr lang="en-US" dirty="0">
                <a:hlinkClick r:id="rId3"/>
              </a:rPr>
              <a:t>heart</a:t>
            </a:r>
            <a:r>
              <a:rPr lang="en-US" dirty="0"/>
              <a:t> pump oxygen-rich </a:t>
            </a:r>
            <a:r>
              <a:rPr lang="en-US" dirty="0">
                <a:hlinkClick r:id="rId4"/>
              </a:rPr>
              <a:t>blood</a:t>
            </a:r>
            <a:r>
              <a:rPr lang="en-US" dirty="0"/>
              <a:t> throughout the body.</a:t>
            </a:r>
          </a:p>
          <a:p>
            <a:endParaRPr lang="en-US" dirty="0"/>
          </a:p>
          <a:p>
            <a:r>
              <a:rPr lang="en-US" dirty="0"/>
              <a:t> The LVAD doesn't replace the heart. It just helps it do its job. This can mean the difference between life and death for a person whose heart needs a rest after open-heart surgery or is too weak to effectively pump on its own or who is waiting for a </a:t>
            </a:r>
            <a:r>
              <a:rPr lang="en-US" dirty="0">
                <a:hlinkClick r:id="rId5"/>
              </a:rPr>
              <a:t>heart transplant</a:t>
            </a:r>
            <a:r>
              <a:rPr lang="en-US" dirty="0"/>
              <a:t>.</a:t>
            </a:r>
          </a:p>
          <a:p>
            <a:endParaRPr lang="en-US" dirty="0"/>
          </a:p>
          <a:p>
            <a:r>
              <a:rPr lang="en-US" dirty="0"/>
              <a:t>A permanent LVAD is currently being used in some terminally ill patients whose condition makes them ineligible for heart transplantation. This is also called destination therapy.</a:t>
            </a:r>
          </a:p>
          <a:p>
            <a:endParaRPr lang="en-US" dirty="0"/>
          </a:p>
        </p:txBody>
      </p:sp>
    </p:spTree>
    <p:extLst>
      <p:ext uri="{BB962C8B-B14F-4D97-AF65-F5344CB8AC3E}">
        <p14:creationId xmlns:p14="http://schemas.microsoft.com/office/powerpoint/2010/main" val="277854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Blood Pressure</a:t>
            </a:r>
          </a:p>
        </p:txBody>
      </p:sp>
      <p:sp>
        <p:nvSpPr>
          <p:cNvPr id="3" name="Content Placeholder 2"/>
          <p:cNvSpPr>
            <a:spLocks noGrp="1"/>
          </p:cNvSpPr>
          <p:nvPr>
            <p:ph idx="1"/>
          </p:nvPr>
        </p:nvSpPr>
        <p:spPr/>
        <p:txBody>
          <a:bodyPr/>
          <a:lstStyle/>
          <a:p>
            <a:r>
              <a:rPr lang="en-US" dirty="0"/>
              <a:t>Blood pressure is the force it takes to pump blood through the body</a:t>
            </a:r>
          </a:p>
          <a:p>
            <a:r>
              <a:rPr lang="en-US" dirty="0"/>
              <a:t>Systolic: The top number refers to the amount of </a:t>
            </a:r>
            <a:r>
              <a:rPr lang="en-US" b="1" dirty="0"/>
              <a:t>pressure</a:t>
            </a:r>
            <a:r>
              <a:rPr lang="en-US" dirty="0"/>
              <a:t> in your arteries during contraction of your heart muscle. This is called </a:t>
            </a:r>
            <a:r>
              <a:rPr lang="en-US" b="1" dirty="0"/>
              <a:t>systolic pressure</a:t>
            </a:r>
            <a:r>
              <a:rPr lang="en-US" dirty="0"/>
              <a:t> </a:t>
            </a:r>
            <a:r>
              <a:rPr lang="en-US" b="1" dirty="0"/>
              <a:t>(systole)</a:t>
            </a:r>
            <a:endParaRPr lang="en-US" dirty="0"/>
          </a:p>
          <a:p>
            <a:r>
              <a:rPr lang="en-US" dirty="0"/>
              <a:t>Diastolic:  The bottom number refers to your </a:t>
            </a:r>
            <a:r>
              <a:rPr lang="en-US" b="1" dirty="0"/>
              <a:t>blood pressure</a:t>
            </a:r>
            <a:r>
              <a:rPr lang="en-US" dirty="0"/>
              <a:t> when your heart muscle is between beats. This is called</a:t>
            </a:r>
            <a:r>
              <a:rPr lang="en-US" b="1" dirty="0"/>
              <a:t> diastolic</a:t>
            </a:r>
            <a:r>
              <a:rPr lang="en-US" dirty="0"/>
              <a:t> </a:t>
            </a:r>
            <a:r>
              <a:rPr lang="en-US" b="1" dirty="0"/>
              <a:t>pressure</a:t>
            </a:r>
            <a:r>
              <a:rPr lang="en-US" dirty="0"/>
              <a:t> </a:t>
            </a:r>
            <a:r>
              <a:rPr lang="en-US" b="1" dirty="0"/>
              <a:t>(diastole)</a:t>
            </a:r>
            <a:endParaRPr lang="en-US" dirty="0"/>
          </a:p>
          <a:p>
            <a:r>
              <a:rPr lang="en-US" dirty="0"/>
              <a:t>For example:  120/80 is a good blood pressure.  190/100 is bad, this means that the heart is working overtime.</a:t>
            </a:r>
          </a:p>
        </p:txBody>
      </p:sp>
    </p:spTree>
    <p:extLst>
      <p:ext uri="{BB962C8B-B14F-4D97-AF65-F5344CB8AC3E}">
        <p14:creationId xmlns:p14="http://schemas.microsoft.com/office/powerpoint/2010/main" val="415484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LVAD</a:t>
            </a:r>
          </a:p>
        </p:txBody>
      </p:sp>
      <p:pic>
        <p:nvPicPr>
          <p:cNvPr id="1026" name="Picture 2" descr="Image result for image of a lv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2057" y="1600200"/>
            <a:ext cx="361988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957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Specialties </a:t>
            </a:r>
          </a:p>
        </p:txBody>
      </p:sp>
      <p:sp>
        <p:nvSpPr>
          <p:cNvPr id="3" name="Content Placeholder 2"/>
          <p:cNvSpPr>
            <a:spLocks noGrp="1"/>
          </p:cNvSpPr>
          <p:nvPr>
            <p:ph idx="1"/>
          </p:nvPr>
        </p:nvSpPr>
        <p:spPr/>
        <p:txBody>
          <a:bodyPr/>
          <a:lstStyle/>
          <a:p>
            <a:r>
              <a:rPr lang="en-US" b="1" dirty="0"/>
              <a:t>Cardiologist (el </a:t>
            </a:r>
            <a:r>
              <a:rPr lang="en-US" b="1" dirty="0" err="1"/>
              <a:t>cardiologo</a:t>
            </a:r>
            <a:r>
              <a:rPr lang="en-US" b="1" dirty="0"/>
              <a:t>) </a:t>
            </a:r>
            <a:r>
              <a:rPr lang="en-US" dirty="0"/>
              <a:t>– a physician specializing in the diagnosis and treatment of diseases of the circulatory system, especially, the heart. A cardiologist does not do surgery.</a:t>
            </a:r>
          </a:p>
          <a:p>
            <a:r>
              <a:rPr lang="en-US" b="1" dirty="0"/>
              <a:t>Hematologist (el </a:t>
            </a:r>
            <a:r>
              <a:rPr lang="en-US" b="1" dirty="0" err="1"/>
              <a:t>hematologo</a:t>
            </a:r>
            <a:r>
              <a:rPr lang="en-US" b="1" dirty="0"/>
              <a:t>)</a:t>
            </a:r>
            <a:r>
              <a:rPr lang="en-US" dirty="0"/>
              <a:t> – a physician specializing in diseases of the blood</a:t>
            </a:r>
          </a:p>
          <a:p>
            <a:r>
              <a:rPr lang="en-US" b="1" dirty="0"/>
              <a:t>Cardiovascular surgeon (el </a:t>
            </a:r>
            <a:r>
              <a:rPr lang="en-US" b="1" dirty="0" err="1"/>
              <a:t>cirujano</a:t>
            </a:r>
            <a:r>
              <a:rPr lang="en-US" b="1" dirty="0"/>
              <a:t> cardiovascular)-</a:t>
            </a:r>
            <a:r>
              <a:rPr lang="en-US" dirty="0"/>
              <a:t>performs surgery on the cardiac system</a:t>
            </a:r>
            <a:endParaRPr lang="en-US" b="1" dirty="0"/>
          </a:p>
          <a:p>
            <a:r>
              <a:rPr lang="en-US" b="1" dirty="0"/>
              <a:t>Electrophysiologist (el </a:t>
            </a:r>
            <a:r>
              <a:rPr lang="en-US" b="1" dirty="0" err="1"/>
              <a:t>electrofisiologo</a:t>
            </a:r>
            <a:r>
              <a:rPr lang="en-US" b="1" dirty="0"/>
              <a:t>) </a:t>
            </a:r>
            <a:r>
              <a:rPr lang="en-US" dirty="0"/>
              <a:t>a physician that specializes in pacemakers and the electrophysiology of the cardiac system</a:t>
            </a:r>
          </a:p>
        </p:txBody>
      </p:sp>
    </p:spTree>
    <p:extLst>
      <p:ext uri="{BB962C8B-B14F-4D97-AF65-F5344CB8AC3E}">
        <p14:creationId xmlns:p14="http://schemas.microsoft.com/office/powerpoint/2010/main" val="187067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Acronyms </a:t>
            </a:r>
          </a:p>
        </p:txBody>
      </p:sp>
      <p:sp>
        <p:nvSpPr>
          <p:cNvPr id="3" name="Content Placeholder 2"/>
          <p:cNvSpPr>
            <a:spLocks noGrp="1"/>
          </p:cNvSpPr>
          <p:nvPr>
            <p:ph idx="1"/>
          </p:nvPr>
        </p:nvSpPr>
        <p:spPr/>
        <p:txBody>
          <a:bodyPr/>
          <a:lstStyle/>
          <a:p>
            <a:r>
              <a:rPr lang="en-US" dirty="0"/>
              <a:t>CABG: coronary artery bypass graft</a:t>
            </a:r>
          </a:p>
          <a:p>
            <a:r>
              <a:rPr lang="en-US" dirty="0"/>
              <a:t>EKG: electrocardiogram</a:t>
            </a:r>
          </a:p>
          <a:p>
            <a:r>
              <a:rPr lang="en-US" dirty="0"/>
              <a:t>PE: pulmonary edema or pulmonary embolism</a:t>
            </a:r>
          </a:p>
          <a:p>
            <a:r>
              <a:rPr lang="en-US" dirty="0"/>
              <a:t>CHF: congestive heart failure</a:t>
            </a:r>
          </a:p>
          <a:p>
            <a:r>
              <a:rPr lang="en-US" dirty="0"/>
              <a:t>MI: myocardial infarction</a:t>
            </a:r>
          </a:p>
          <a:p>
            <a:r>
              <a:rPr lang="en-US" dirty="0"/>
              <a:t>PVD: peripheral vascular disease</a:t>
            </a:r>
          </a:p>
          <a:p>
            <a:r>
              <a:rPr lang="en-US" dirty="0"/>
              <a:t>DVT: deep vein thrombosis</a:t>
            </a:r>
          </a:p>
          <a:p>
            <a:r>
              <a:rPr lang="en-US" dirty="0"/>
              <a:t>LVAD: left ventricular assistive device</a:t>
            </a:r>
          </a:p>
        </p:txBody>
      </p:sp>
    </p:spTree>
    <p:extLst>
      <p:ext uri="{BB962C8B-B14F-4D97-AF65-F5344CB8AC3E}">
        <p14:creationId xmlns:p14="http://schemas.microsoft.com/office/powerpoint/2010/main" val="332234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Fun facts </a:t>
            </a:r>
          </a:p>
        </p:txBody>
      </p:sp>
      <p:sp>
        <p:nvSpPr>
          <p:cNvPr id="3" name="Content Placeholder 2"/>
          <p:cNvSpPr>
            <a:spLocks noGrp="1"/>
          </p:cNvSpPr>
          <p:nvPr>
            <p:ph idx="1"/>
          </p:nvPr>
        </p:nvSpPr>
        <p:spPr/>
        <p:txBody>
          <a:bodyPr/>
          <a:lstStyle/>
          <a:p>
            <a:r>
              <a:rPr lang="en-US" dirty="0"/>
              <a:t>The heart pumps 5 to7 quarts of blood a day</a:t>
            </a:r>
          </a:p>
          <a:p>
            <a:r>
              <a:rPr lang="en-US" dirty="0"/>
              <a:t>Some arteries are as wide as your thumb</a:t>
            </a:r>
          </a:p>
          <a:p>
            <a:r>
              <a:rPr lang="en-US" dirty="0"/>
              <a:t>Athletes pulse can be as low as 35 beats per minute because their hearts are stronger</a:t>
            </a:r>
          </a:p>
          <a:p>
            <a:r>
              <a:rPr lang="en-US" dirty="0"/>
              <a:t>If you run a mile you can burn 100 calories, you would burn the same 100 calories if you walked the same mile</a:t>
            </a:r>
          </a:p>
        </p:txBody>
      </p:sp>
    </p:spTree>
    <p:extLst>
      <p:ext uri="{BB962C8B-B14F-4D97-AF65-F5344CB8AC3E}">
        <p14:creationId xmlns:p14="http://schemas.microsoft.com/office/powerpoint/2010/main" val="216925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image thats all fol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90700"/>
            <a:ext cx="48768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145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314788" y="1507384"/>
          <a:ext cx="2514424" cy="4711596"/>
        </p:xfrm>
        <a:graphic>
          <a:graphicData uri="http://schemas.openxmlformats.org/drawingml/2006/table">
            <a:tbl>
              <a:tblPr/>
              <a:tblGrid>
                <a:gridCol w="628606">
                  <a:extLst>
                    <a:ext uri="{9D8B030D-6E8A-4147-A177-3AD203B41FA5}">
                      <a16:colId xmlns:a16="http://schemas.microsoft.com/office/drawing/2014/main" val="3391738362"/>
                    </a:ext>
                  </a:extLst>
                </a:gridCol>
                <a:gridCol w="628606">
                  <a:extLst>
                    <a:ext uri="{9D8B030D-6E8A-4147-A177-3AD203B41FA5}">
                      <a16:colId xmlns:a16="http://schemas.microsoft.com/office/drawing/2014/main" val="1336607466"/>
                    </a:ext>
                  </a:extLst>
                </a:gridCol>
                <a:gridCol w="628606">
                  <a:extLst>
                    <a:ext uri="{9D8B030D-6E8A-4147-A177-3AD203B41FA5}">
                      <a16:colId xmlns:a16="http://schemas.microsoft.com/office/drawing/2014/main" val="2058395078"/>
                    </a:ext>
                  </a:extLst>
                </a:gridCol>
                <a:gridCol w="628606">
                  <a:extLst>
                    <a:ext uri="{9D8B030D-6E8A-4147-A177-3AD203B41FA5}">
                      <a16:colId xmlns:a16="http://schemas.microsoft.com/office/drawing/2014/main" val="3150600968"/>
                    </a:ext>
                  </a:extLst>
                </a:gridCol>
              </a:tblGrid>
              <a:tr h="505866">
                <a:tc>
                  <a:txBody>
                    <a:bodyPr/>
                    <a:lstStyle/>
                    <a:p>
                      <a:r>
                        <a:rPr lang="en-US" sz="1000"/>
                        <a:t>Blood Pressure</a:t>
                      </a:r>
                      <a:br>
                        <a:rPr lang="en-US" sz="1000"/>
                      </a:br>
                      <a:r>
                        <a:rPr lang="en-US" sz="1000"/>
                        <a:t>Category</a:t>
                      </a:r>
                    </a:p>
                  </a:txBody>
                  <a:tcPr marL="48666" marR="48666" marT="24333" marB="24333" anchor="ctr">
                    <a:lnL>
                      <a:noFill/>
                    </a:lnL>
                    <a:lnR>
                      <a:noFill/>
                    </a:lnR>
                    <a:lnT>
                      <a:noFill/>
                    </a:lnT>
                    <a:lnB>
                      <a:noFill/>
                    </a:lnB>
                    <a:solidFill>
                      <a:srgbClr val="E1F2E0"/>
                    </a:solidFill>
                  </a:tcPr>
                </a:tc>
                <a:tc>
                  <a:txBody>
                    <a:bodyPr/>
                    <a:lstStyle/>
                    <a:p>
                      <a:r>
                        <a:rPr lang="en-US" sz="1000"/>
                        <a:t>Systolic</a:t>
                      </a:r>
                      <a:br>
                        <a:rPr lang="en-US" sz="1000"/>
                      </a:br>
                      <a:r>
                        <a:rPr lang="en-US" sz="1000"/>
                        <a:t>mm Hg (upper #)</a:t>
                      </a:r>
                    </a:p>
                  </a:txBody>
                  <a:tcPr marL="48666" marR="48666" marT="24333" marB="24333" anchor="ctr">
                    <a:lnL>
                      <a:noFill/>
                    </a:lnL>
                    <a:lnR>
                      <a:noFill/>
                    </a:lnR>
                    <a:lnT>
                      <a:noFill/>
                    </a:lnT>
                    <a:lnB>
                      <a:noFill/>
                    </a:lnB>
                    <a:solidFill>
                      <a:srgbClr val="E1F2E0"/>
                    </a:solidFill>
                  </a:tcPr>
                </a:tc>
                <a:tc>
                  <a:txBody>
                    <a:bodyPr/>
                    <a:lstStyle/>
                    <a:p>
                      <a:r>
                        <a:rPr lang="en-US" sz="1000"/>
                        <a:t> </a:t>
                      </a:r>
                    </a:p>
                  </a:txBody>
                  <a:tcPr marL="48666" marR="48666" marT="24333" marB="24333" anchor="ctr">
                    <a:lnL>
                      <a:noFill/>
                    </a:lnL>
                    <a:lnR>
                      <a:noFill/>
                    </a:lnR>
                    <a:lnT>
                      <a:noFill/>
                    </a:lnT>
                    <a:lnB>
                      <a:noFill/>
                    </a:lnB>
                    <a:solidFill>
                      <a:srgbClr val="E1F2E0"/>
                    </a:solidFill>
                  </a:tcPr>
                </a:tc>
                <a:tc>
                  <a:txBody>
                    <a:bodyPr/>
                    <a:lstStyle/>
                    <a:p>
                      <a:r>
                        <a:rPr lang="en-US" sz="1000"/>
                        <a:t>Diastolic</a:t>
                      </a:r>
                      <a:br>
                        <a:rPr lang="en-US" sz="1000"/>
                      </a:br>
                      <a:r>
                        <a:rPr lang="en-US" sz="1000"/>
                        <a:t>mm Hg (lower #)</a:t>
                      </a:r>
                    </a:p>
                  </a:txBody>
                  <a:tcPr marL="48666" marR="48666" marT="24333" marB="24333" anchor="ctr">
                    <a:lnL>
                      <a:noFill/>
                    </a:lnL>
                    <a:lnR>
                      <a:noFill/>
                    </a:lnR>
                    <a:lnT>
                      <a:noFill/>
                    </a:lnT>
                    <a:lnB>
                      <a:noFill/>
                    </a:lnB>
                    <a:solidFill>
                      <a:srgbClr val="E1F2E0"/>
                    </a:solidFill>
                  </a:tcPr>
                </a:tc>
                <a:extLst>
                  <a:ext uri="{0D108BD9-81ED-4DB2-BD59-A6C34878D82A}">
                    <a16:rowId xmlns:a16="http://schemas.microsoft.com/office/drawing/2014/main" val="1297319770"/>
                  </a:ext>
                </a:extLst>
              </a:tr>
              <a:tr h="505866">
                <a:tc>
                  <a:txBody>
                    <a:bodyPr/>
                    <a:lstStyle/>
                    <a:p>
                      <a:pPr algn="ctr"/>
                      <a:r>
                        <a:rPr lang="en-US" sz="1000">
                          <a:effectLst/>
                        </a:rPr>
                        <a:t>Normal</a:t>
                      </a:r>
                      <a:br>
                        <a:rPr lang="en-US" sz="1000">
                          <a:effectLst/>
                        </a:rPr>
                      </a:br>
                      <a:r>
                        <a:rPr lang="en-US" sz="1000">
                          <a:effectLst/>
                        </a:rPr>
                        <a:t> </a:t>
                      </a:r>
                    </a:p>
                  </a:txBody>
                  <a:tcPr marL="48666" marR="48666" marT="24333" marB="24333" anchor="ctr">
                    <a:lnL>
                      <a:noFill/>
                    </a:lnL>
                    <a:lnR>
                      <a:noFill/>
                    </a:lnR>
                    <a:lnT>
                      <a:noFill/>
                    </a:lnT>
                    <a:lnB>
                      <a:noFill/>
                    </a:lnB>
                    <a:solidFill>
                      <a:srgbClr val="1EBC16"/>
                    </a:solidFill>
                  </a:tcPr>
                </a:tc>
                <a:tc>
                  <a:txBody>
                    <a:bodyPr/>
                    <a:lstStyle/>
                    <a:p>
                      <a:pPr algn="ctr"/>
                      <a:r>
                        <a:rPr lang="en-US" sz="1000">
                          <a:effectLst/>
                        </a:rPr>
                        <a:t>less than </a:t>
                      </a:r>
                      <a:r>
                        <a:rPr lang="en-US" sz="1000" b="1">
                          <a:effectLst/>
                        </a:rPr>
                        <a:t>120</a:t>
                      </a:r>
                      <a:br>
                        <a:rPr lang="en-US" sz="1000" b="1">
                          <a:effectLst/>
                        </a:rPr>
                      </a:br>
                      <a:endParaRPr lang="en-US" sz="1000">
                        <a:effectLst/>
                      </a:endParaRPr>
                    </a:p>
                  </a:txBody>
                  <a:tcPr marL="48666" marR="48666" marT="24333" marB="24333" anchor="ctr">
                    <a:lnL>
                      <a:noFill/>
                    </a:lnL>
                    <a:lnR>
                      <a:noFill/>
                    </a:lnR>
                    <a:lnT>
                      <a:noFill/>
                    </a:lnT>
                    <a:lnB>
                      <a:noFill/>
                    </a:lnB>
                    <a:solidFill>
                      <a:srgbClr val="1EBC16"/>
                    </a:solidFill>
                  </a:tcPr>
                </a:tc>
                <a:tc>
                  <a:txBody>
                    <a:bodyPr/>
                    <a:lstStyle/>
                    <a:p>
                      <a:pPr algn="ctr"/>
                      <a:br>
                        <a:rPr lang="en-US" sz="1000">
                          <a:effectLst/>
                        </a:rPr>
                      </a:br>
                      <a:r>
                        <a:rPr lang="en-US" sz="1000">
                          <a:effectLst/>
                        </a:rPr>
                        <a:t>and</a:t>
                      </a:r>
                      <a:br>
                        <a:rPr lang="en-US" sz="1000">
                          <a:effectLst/>
                        </a:rPr>
                      </a:br>
                      <a:r>
                        <a:rPr lang="en-US" sz="1000">
                          <a:effectLst/>
                        </a:rPr>
                        <a:t> </a:t>
                      </a:r>
                    </a:p>
                  </a:txBody>
                  <a:tcPr marL="48666" marR="48666" marT="24333" marB="24333" anchor="ctr">
                    <a:lnL>
                      <a:noFill/>
                    </a:lnL>
                    <a:lnR>
                      <a:noFill/>
                    </a:lnR>
                    <a:lnT>
                      <a:noFill/>
                    </a:lnT>
                    <a:lnB>
                      <a:noFill/>
                    </a:lnB>
                    <a:solidFill>
                      <a:srgbClr val="1EBC16"/>
                    </a:solidFill>
                  </a:tcPr>
                </a:tc>
                <a:tc>
                  <a:txBody>
                    <a:bodyPr/>
                    <a:lstStyle/>
                    <a:p>
                      <a:pPr algn="ctr"/>
                      <a:r>
                        <a:rPr lang="en-US" sz="1000">
                          <a:effectLst/>
                        </a:rPr>
                        <a:t>less than </a:t>
                      </a:r>
                      <a:r>
                        <a:rPr lang="en-US" sz="1000" b="1">
                          <a:effectLst/>
                        </a:rPr>
                        <a:t>80</a:t>
                      </a:r>
                      <a:br>
                        <a:rPr lang="en-US" sz="1000" b="1">
                          <a:effectLst/>
                        </a:rPr>
                      </a:br>
                      <a:endParaRPr lang="en-US" sz="1000">
                        <a:effectLst/>
                      </a:endParaRPr>
                    </a:p>
                  </a:txBody>
                  <a:tcPr marL="48666" marR="48666" marT="24333" marB="24333" anchor="ctr">
                    <a:lnL>
                      <a:noFill/>
                    </a:lnL>
                    <a:lnR>
                      <a:noFill/>
                    </a:lnR>
                    <a:lnT>
                      <a:noFill/>
                    </a:lnT>
                    <a:lnB>
                      <a:noFill/>
                    </a:lnB>
                    <a:solidFill>
                      <a:srgbClr val="1EBC16"/>
                    </a:solidFill>
                  </a:tcPr>
                </a:tc>
                <a:extLst>
                  <a:ext uri="{0D108BD9-81ED-4DB2-BD59-A6C34878D82A}">
                    <a16:rowId xmlns:a16="http://schemas.microsoft.com/office/drawing/2014/main" val="6576320"/>
                  </a:ext>
                </a:extLst>
              </a:tr>
              <a:tr h="505866">
                <a:tc>
                  <a:txBody>
                    <a:bodyPr/>
                    <a:lstStyle/>
                    <a:p>
                      <a:pPr algn="ctr"/>
                      <a:r>
                        <a:rPr lang="en-US" sz="1000">
                          <a:effectLst/>
                        </a:rPr>
                        <a:t>Prehypertension</a:t>
                      </a:r>
                      <a:br>
                        <a:rPr lang="en-US" sz="1000">
                          <a:effectLst/>
                        </a:rPr>
                      </a:br>
                      <a:r>
                        <a:rPr lang="en-US" sz="1000">
                          <a:effectLst/>
                        </a:rPr>
                        <a:t> </a:t>
                      </a:r>
                    </a:p>
                  </a:txBody>
                  <a:tcPr marL="48666" marR="48666" marT="24333" marB="24333" anchor="ctr">
                    <a:lnL>
                      <a:noFill/>
                    </a:lnL>
                    <a:lnR>
                      <a:noFill/>
                    </a:lnR>
                    <a:lnT>
                      <a:noFill/>
                    </a:lnT>
                    <a:lnB>
                      <a:noFill/>
                    </a:lnB>
                    <a:solidFill>
                      <a:srgbClr val="FCFF4C"/>
                    </a:solidFill>
                  </a:tcPr>
                </a:tc>
                <a:tc>
                  <a:txBody>
                    <a:bodyPr/>
                    <a:lstStyle/>
                    <a:p>
                      <a:pPr algn="ctr"/>
                      <a:r>
                        <a:rPr lang="en-US" sz="1000" b="1">
                          <a:effectLst/>
                        </a:rPr>
                        <a:t>120</a:t>
                      </a:r>
                      <a:r>
                        <a:rPr lang="en-US" sz="1000">
                          <a:effectLst/>
                        </a:rPr>
                        <a:t> – </a:t>
                      </a:r>
                      <a:r>
                        <a:rPr lang="en-US" sz="1000" b="1">
                          <a:effectLst/>
                        </a:rPr>
                        <a:t>139</a:t>
                      </a:r>
                      <a:br>
                        <a:rPr lang="en-US" sz="1000" b="1">
                          <a:effectLst/>
                        </a:rPr>
                      </a:br>
                      <a:endParaRPr lang="en-US" sz="1000">
                        <a:effectLst/>
                      </a:endParaRPr>
                    </a:p>
                  </a:txBody>
                  <a:tcPr marL="48666" marR="48666" marT="24333" marB="24333" anchor="ctr">
                    <a:lnL>
                      <a:noFill/>
                    </a:lnL>
                    <a:lnR>
                      <a:noFill/>
                    </a:lnR>
                    <a:lnT>
                      <a:noFill/>
                    </a:lnT>
                    <a:lnB>
                      <a:noFill/>
                    </a:lnB>
                    <a:solidFill>
                      <a:srgbClr val="FCFF4C"/>
                    </a:solidFill>
                  </a:tcPr>
                </a:tc>
                <a:tc>
                  <a:txBody>
                    <a:bodyPr/>
                    <a:lstStyle/>
                    <a:p>
                      <a:pPr algn="ctr"/>
                      <a:br>
                        <a:rPr lang="en-US" sz="1000">
                          <a:effectLst/>
                        </a:rPr>
                      </a:br>
                      <a:r>
                        <a:rPr lang="en-US" sz="1000">
                          <a:effectLst/>
                        </a:rPr>
                        <a:t>or</a:t>
                      </a:r>
                      <a:br>
                        <a:rPr lang="en-US" sz="1000">
                          <a:effectLst/>
                        </a:rPr>
                      </a:br>
                      <a:r>
                        <a:rPr lang="en-US" sz="1000">
                          <a:effectLst/>
                        </a:rPr>
                        <a:t> </a:t>
                      </a:r>
                    </a:p>
                  </a:txBody>
                  <a:tcPr marL="48666" marR="48666" marT="24333" marB="24333" anchor="ctr">
                    <a:lnL>
                      <a:noFill/>
                    </a:lnL>
                    <a:lnR>
                      <a:noFill/>
                    </a:lnR>
                    <a:lnT>
                      <a:noFill/>
                    </a:lnT>
                    <a:lnB>
                      <a:noFill/>
                    </a:lnB>
                    <a:solidFill>
                      <a:srgbClr val="FCFF4C"/>
                    </a:solidFill>
                  </a:tcPr>
                </a:tc>
                <a:tc>
                  <a:txBody>
                    <a:bodyPr/>
                    <a:lstStyle/>
                    <a:p>
                      <a:pPr algn="ctr"/>
                      <a:r>
                        <a:rPr lang="en-US" sz="1000" b="1">
                          <a:effectLst/>
                        </a:rPr>
                        <a:t>80</a:t>
                      </a:r>
                      <a:r>
                        <a:rPr lang="en-US" sz="1000">
                          <a:effectLst/>
                        </a:rPr>
                        <a:t> – </a:t>
                      </a:r>
                      <a:r>
                        <a:rPr lang="en-US" sz="1000" b="1">
                          <a:effectLst/>
                        </a:rPr>
                        <a:t>89</a:t>
                      </a:r>
                      <a:br>
                        <a:rPr lang="en-US" sz="1000" b="1">
                          <a:effectLst/>
                        </a:rPr>
                      </a:br>
                      <a:endParaRPr lang="en-US" sz="1000">
                        <a:effectLst/>
                      </a:endParaRPr>
                    </a:p>
                  </a:txBody>
                  <a:tcPr marL="48666" marR="48666" marT="24333" marB="24333" anchor="ctr">
                    <a:lnL>
                      <a:noFill/>
                    </a:lnL>
                    <a:lnR>
                      <a:noFill/>
                    </a:lnR>
                    <a:lnT>
                      <a:noFill/>
                    </a:lnT>
                    <a:lnB>
                      <a:noFill/>
                    </a:lnB>
                    <a:solidFill>
                      <a:srgbClr val="FCFF4C"/>
                    </a:solidFill>
                  </a:tcPr>
                </a:tc>
                <a:extLst>
                  <a:ext uri="{0D108BD9-81ED-4DB2-BD59-A6C34878D82A}">
                    <a16:rowId xmlns:a16="http://schemas.microsoft.com/office/drawing/2014/main" val="1168634921"/>
                  </a:ext>
                </a:extLst>
              </a:tr>
              <a:tr h="1115466">
                <a:tc>
                  <a:txBody>
                    <a:bodyPr/>
                    <a:lstStyle/>
                    <a:p>
                      <a:pPr algn="ctr"/>
                      <a:r>
                        <a:rPr lang="en-US" sz="1000">
                          <a:effectLst/>
                        </a:rPr>
                        <a:t>High Blood Pressure</a:t>
                      </a:r>
                      <a:br>
                        <a:rPr lang="en-US" sz="1000">
                          <a:effectLst/>
                        </a:rPr>
                      </a:br>
                      <a:r>
                        <a:rPr lang="en-US" sz="1000">
                          <a:effectLst/>
                        </a:rPr>
                        <a:t>(Hypertension) Stage 1</a:t>
                      </a:r>
                      <a:br>
                        <a:rPr lang="en-US" sz="1000">
                          <a:effectLst/>
                        </a:rPr>
                      </a:br>
                      <a:r>
                        <a:rPr lang="en-US" sz="1000">
                          <a:effectLst/>
                        </a:rPr>
                        <a:t> </a:t>
                      </a:r>
                    </a:p>
                  </a:txBody>
                  <a:tcPr marL="48666" marR="48666" marT="24333" marB="24333" anchor="ctr">
                    <a:lnL>
                      <a:noFill/>
                    </a:lnL>
                    <a:lnR>
                      <a:noFill/>
                    </a:lnR>
                    <a:lnT>
                      <a:noFill/>
                    </a:lnT>
                    <a:lnB>
                      <a:noFill/>
                    </a:lnB>
                    <a:solidFill>
                      <a:srgbClr val="FF9315"/>
                    </a:solidFill>
                  </a:tcPr>
                </a:tc>
                <a:tc>
                  <a:txBody>
                    <a:bodyPr/>
                    <a:lstStyle/>
                    <a:p>
                      <a:pPr algn="ctr"/>
                      <a:r>
                        <a:rPr lang="en-US" sz="1000" b="1" dirty="0">
                          <a:effectLst/>
                        </a:rPr>
                        <a:t>140</a:t>
                      </a:r>
                      <a:r>
                        <a:rPr lang="en-US" sz="1000" dirty="0">
                          <a:effectLst/>
                        </a:rPr>
                        <a:t> – </a:t>
                      </a:r>
                      <a:r>
                        <a:rPr lang="en-US" sz="1000" b="1" dirty="0">
                          <a:effectLst/>
                        </a:rPr>
                        <a:t>159</a:t>
                      </a:r>
                      <a:br>
                        <a:rPr lang="en-US" sz="1000" b="1" dirty="0">
                          <a:effectLst/>
                        </a:rPr>
                      </a:br>
                      <a:endParaRPr lang="en-US" sz="1000" dirty="0">
                        <a:effectLst/>
                      </a:endParaRPr>
                    </a:p>
                  </a:txBody>
                  <a:tcPr marL="48666" marR="48666" marT="24333" marB="24333" anchor="ctr">
                    <a:lnL>
                      <a:noFill/>
                    </a:lnL>
                    <a:lnR>
                      <a:noFill/>
                    </a:lnR>
                    <a:lnT>
                      <a:noFill/>
                    </a:lnT>
                    <a:lnB>
                      <a:noFill/>
                    </a:lnB>
                    <a:solidFill>
                      <a:srgbClr val="FF9315"/>
                    </a:solidFill>
                  </a:tcPr>
                </a:tc>
                <a:tc>
                  <a:txBody>
                    <a:bodyPr/>
                    <a:lstStyle/>
                    <a:p>
                      <a:pPr algn="ctr"/>
                      <a:br>
                        <a:rPr lang="en-US" sz="1000">
                          <a:effectLst/>
                        </a:rPr>
                      </a:br>
                      <a:r>
                        <a:rPr lang="en-US" sz="1000">
                          <a:effectLst/>
                        </a:rPr>
                        <a:t>or</a:t>
                      </a:r>
                      <a:br>
                        <a:rPr lang="en-US" sz="1000">
                          <a:effectLst/>
                        </a:rPr>
                      </a:br>
                      <a:r>
                        <a:rPr lang="en-US" sz="1000">
                          <a:effectLst/>
                        </a:rPr>
                        <a:t> </a:t>
                      </a:r>
                    </a:p>
                  </a:txBody>
                  <a:tcPr marL="48666" marR="48666" marT="24333" marB="24333" anchor="ctr">
                    <a:lnL>
                      <a:noFill/>
                    </a:lnL>
                    <a:lnR>
                      <a:noFill/>
                    </a:lnR>
                    <a:lnT>
                      <a:noFill/>
                    </a:lnT>
                    <a:lnB>
                      <a:noFill/>
                    </a:lnB>
                    <a:solidFill>
                      <a:srgbClr val="FF9315"/>
                    </a:solidFill>
                  </a:tcPr>
                </a:tc>
                <a:tc>
                  <a:txBody>
                    <a:bodyPr/>
                    <a:lstStyle/>
                    <a:p>
                      <a:pPr algn="ctr"/>
                      <a:r>
                        <a:rPr lang="en-US" sz="1000" b="1">
                          <a:effectLst/>
                        </a:rPr>
                        <a:t>90</a:t>
                      </a:r>
                      <a:r>
                        <a:rPr lang="en-US" sz="1000">
                          <a:effectLst/>
                        </a:rPr>
                        <a:t> – </a:t>
                      </a:r>
                      <a:r>
                        <a:rPr lang="en-US" sz="1000" b="1">
                          <a:effectLst/>
                        </a:rPr>
                        <a:t>99</a:t>
                      </a:r>
                      <a:br>
                        <a:rPr lang="en-US" sz="1000" b="1">
                          <a:effectLst/>
                        </a:rPr>
                      </a:br>
                      <a:endParaRPr lang="en-US" sz="1000">
                        <a:effectLst/>
                      </a:endParaRPr>
                    </a:p>
                  </a:txBody>
                  <a:tcPr marL="48666" marR="48666" marT="24333" marB="24333" anchor="ctr">
                    <a:lnL>
                      <a:noFill/>
                    </a:lnL>
                    <a:lnR>
                      <a:noFill/>
                    </a:lnR>
                    <a:lnT>
                      <a:noFill/>
                    </a:lnT>
                    <a:lnB>
                      <a:noFill/>
                    </a:lnB>
                    <a:solidFill>
                      <a:srgbClr val="FF9315"/>
                    </a:solidFill>
                  </a:tcPr>
                </a:tc>
                <a:extLst>
                  <a:ext uri="{0D108BD9-81ED-4DB2-BD59-A6C34878D82A}">
                    <a16:rowId xmlns:a16="http://schemas.microsoft.com/office/drawing/2014/main" val="270015266"/>
                  </a:ext>
                </a:extLst>
              </a:tr>
              <a:tr h="1115466">
                <a:tc>
                  <a:txBody>
                    <a:bodyPr/>
                    <a:lstStyle/>
                    <a:p>
                      <a:pPr algn="ctr"/>
                      <a:r>
                        <a:rPr lang="en-US" sz="1000">
                          <a:effectLst/>
                        </a:rPr>
                        <a:t>High Blood Pressure</a:t>
                      </a:r>
                      <a:br>
                        <a:rPr lang="en-US" sz="1000">
                          <a:effectLst/>
                        </a:rPr>
                      </a:br>
                      <a:r>
                        <a:rPr lang="en-US" sz="1000">
                          <a:effectLst/>
                        </a:rPr>
                        <a:t>(Hypertension) Stage 2</a:t>
                      </a:r>
                      <a:br>
                        <a:rPr lang="en-US" sz="1000">
                          <a:effectLst/>
                        </a:rPr>
                      </a:br>
                      <a:r>
                        <a:rPr lang="en-US" sz="1000">
                          <a:effectLst/>
                        </a:rPr>
                        <a:t> </a:t>
                      </a:r>
                    </a:p>
                  </a:txBody>
                  <a:tcPr marL="48666" marR="48666" marT="24333" marB="24333" anchor="ctr">
                    <a:lnL>
                      <a:noFill/>
                    </a:lnL>
                    <a:lnR>
                      <a:noFill/>
                    </a:lnR>
                    <a:lnT>
                      <a:noFill/>
                    </a:lnT>
                    <a:lnB>
                      <a:noFill/>
                    </a:lnB>
                    <a:solidFill>
                      <a:srgbClr val="FD4A0E"/>
                    </a:solidFill>
                  </a:tcPr>
                </a:tc>
                <a:tc>
                  <a:txBody>
                    <a:bodyPr/>
                    <a:lstStyle/>
                    <a:p>
                      <a:pPr algn="ctr"/>
                      <a:r>
                        <a:rPr lang="en-US" sz="1000" b="1">
                          <a:effectLst/>
                        </a:rPr>
                        <a:t>160</a:t>
                      </a:r>
                      <a:r>
                        <a:rPr lang="en-US" sz="1000">
                          <a:effectLst/>
                        </a:rPr>
                        <a:t> or higher</a:t>
                      </a:r>
                      <a:br>
                        <a:rPr lang="en-US" sz="1000">
                          <a:effectLst/>
                        </a:rPr>
                      </a:br>
                      <a:r>
                        <a:rPr lang="en-US" sz="1000">
                          <a:effectLst/>
                        </a:rPr>
                        <a:t> </a:t>
                      </a:r>
                    </a:p>
                  </a:txBody>
                  <a:tcPr marL="48666" marR="48666" marT="24333" marB="24333" anchor="ctr">
                    <a:lnL>
                      <a:noFill/>
                    </a:lnL>
                    <a:lnR>
                      <a:noFill/>
                    </a:lnR>
                    <a:lnT>
                      <a:noFill/>
                    </a:lnT>
                    <a:lnB>
                      <a:noFill/>
                    </a:lnB>
                    <a:solidFill>
                      <a:srgbClr val="FD4A0E"/>
                    </a:solidFill>
                  </a:tcPr>
                </a:tc>
                <a:tc>
                  <a:txBody>
                    <a:bodyPr/>
                    <a:lstStyle/>
                    <a:p>
                      <a:pPr algn="ctr"/>
                      <a:r>
                        <a:rPr lang="en-US" sz="1000">
                          <a:effectLst/>
                        </a:rPr>
                        <a:t>or</a:t>
                      </a:r>
                      <a:br>
                        <a:rPr lang="en-US" sz="1000">
                          <a:effectLst/>
                        </a:rPr>
                      </a:br>
                      <a:r>
                        <a:rPr lang="en-US" sz="1000">
                          <a:effectLst/>
                        </a:rPr>
                        <a:t> </a:t>
                      </a:r>
                    </a:p>
                  </a:txBody>
                  <a:tcPr marL="48666" marR="48666" marT="24333" marB="24333" anchor="ctr">
                    <a:lnL>
                      <a:noFill/>
                    </a:lnL>
                    <a:lnR>
                      <a:noFill/>
                    </a:lnR>
                    <a:lnT>
                      <a:noFill/>
                    </a:lnT>
                    <a:lnB>
                      <a:noFill/>
                    </a:lnB>
                    <a:solidFill>
                      <a:srgbClr val="FD4A0E"/>
                    </a:solidFill>
                  </a:tcPr>
                </a:tc>
                <a:tc>
                  <a:txBody>
                    <a:bodyPr/>
                    <a:lstStyle/>
                    <a:p>
                      <a:pPr algn="ctr"/>
                      <a:r>
                        <a:rPr lang="en-US" sz="1000" b="1">
                          <a:effectLst/>
                        </a:rPr>
                        <a:t>100</a:t>
                      </a:r>
                      <a:r>
                        <a:rPr lang="en-US" sz="1000">
                          <a:effectLst/>
                        </a:rPr>
                        <a:t> or higher</a:t>
                      </a:r>
                      <a:br>
                        <a:rPr lang="en-US" sz="1000">
                          <a:effectLst/>
                        </a:rPr>
                      </a:br>
                      <a:r>
                        <a:rPr lang="en-US" sz="1000">
                          <a:effectLst/>
                        </a:rPr>
                        <a:t> </a:t>
                      </a:r>
                    </a:p>
                  </a:txBody>
                  <a:tcPr marL="48666" marR="48666" marT="24333" marB="24333" anchor="ctr">
                    <a:lnL>
                      <a:noFill/>
                    </a:lnL>
                    <a:lnR>
                      <a:noFill/>
                    </a:lnR>
                    <a:lnT>
                      <a:noFill/>
                    </a:lnT>
                    <a:lnB>
                      <a:noFill/>
                    </a:lnB>
                    <a:solidFill>
                      <a:srgbClr val="FD4A0E"/>
                    </a:solidFill>
                  </a:tcPr>
                </a:tc>
                <a:extLst>
                  <a:ext uri="{0D108BD9-81ED-4DB2-BD59-A6C34878D82A}">
                    <a16:rowId xmlns:a16="http://schemas.microsoft.com/office/drawing/2014/main" val="2186825677"/>
                  </a:ext>
                </a:extLst>
              </a:tr>
              <a:tr h="963066">
                <a:tc>
                  <a:txBody>
                    <a:bodyPr/>
                    <a:lstStyle/>
                    <a:p>
                      <a:pPr algn="ctr"/>
                      <a:r>
                        <a:rPr lang="en-US" sz="1000" u="sng">
                          <a:solidFill>
                            <a:srgbClr val="FFFFFF"/>
                          </a:solidFill>
                          <a:effectLst/>
                          <a:hlinkClick r:id="rId2"/>
                        </a:rPr>
                        <a:t>Hypertensive Crisis</a:t>
                      </a:r>
                      <a:br>
                        <a:rPr lang="en-US" sz="1000">
                          <a:solidFill>
                            <a:srgbClr val="FFFFFF"/>
                          </a:solidFill>
                          <a:effectLst/>
                        </a:rPr>
                      </a:br>
                      <a:r>
                        <a:rPr lang="en-US" sz="1000">
                          <a:solidFill>
                            <a:srgbClr val="FFFFFF"/>
                          </a:solidFill>
                          <a:effectLst/>
                        </a:rPr>
                        <a:t>(Emergency care needed)</a:t>
                      </a:r>
                      <a:br>
                        <a:rPr lang="en-US" sz="1000">
                          <a:solidFill>
                            <a:srgbClr val="FFFFFF"/>
                          </a:solidFill>
                          <a:effectLst/>
                        </a:rPr>
                      </a:br>
                      <a:endParaRPr lang="en-US" sz="1000">
                        <a:effectLst/>
                      </a:endParaRPr>
                    </a:p>
                  </a:txBody>
                  <a:tcPr marL="48666" marR="48666" marT="24333" marB="24333" anchor="ctr">
                    <a:lnL>
                      <a:noFill/>
                    </a:lnL>
                    <a:lnR>
                      <a:noFill/>
                    </a:lnR>
                    <a:lnT>
                      <a:noFill/>
                    </a:lnT>
                    <a:lnB>
                      <a:noFill/>
                    </a:lnB>
                    <a:solidFill>
                      <a:srgbClr val="E60008"/>
                    </a:solidFill>
                  </a:tcPr>
                </a:tc>
                <a:tc>
                  <a:txBody>
                    <a:bodyPr/>
                    <a:lstStyle/>
                    <a:p>
                      <a:pPr algn="ctr"/>
                      <a:r>
                        <a:rPr lang="en-US" sz="1000">
                          <a:solidFill>
                            <a:srgbClr val="FFFFFF"/>
                          </a:solidFill>
                          <a:effectLst/>
                        </a:rPr>
                        <a:t>Higher than </a:t>
                      </a:r>
                      <a:r>
                        <a:rPr lang="en-US" sz="1000" b="1">
                          <a:solidFill>
                            <a:srgbClr val="FFFFFF"/>
                          </a:solidFill>
                          <a:effectLst/>
                        </a:rPr>
                        <a:t>180</a:t>
                      </a:r>
                      <a:br>
                        <a:rPr lang="en-US" sz="1000" b="1">
                          <a:solidFill>
                            <a:srgbClr val="FFFFFF"/>
                          </a:solidFill>
                          <a:effectLst/>
                        </a:rPr>
                      </a:br>
                      <a:endParaRPr lang="en-US" sz="1000">
                        <a:effectLst/>
                      </a:endParaRPr>
                    </a:p>
                  </a:txBody>
                  <a:tcPr marL="48666" marR="48666" marT="24333" marB="24333" anchor="ctr">
                    <a:lnL>
                      <a:noFill/>
                    </a:lnL>
                    <a:lnR>
                      <a:noFill/>
                    </a:lnR>
                    <a:lnT>
                      <a:noFill/>
                    </a:lnT>
                    <a:lnB>
                      <a:noFill/>
                    </a:lnB>
                    <a:solidFill>
                      <a:srgbClr val="E60008"/>
                    </a:solidFill>
                  </a:tcPr>
                </a:tc>
                <a:tc>
                  <a:txBody>
                    <a:bodyPr/>
                    <a:lstStyle/>
                    <a:p>
                      <a:pPr algn="ctr"/>
                      <a:r>
                        <a:rPr lang="en-US" sz="1000">
                          <a:solidFill>
                            <a:srgbClr val="FFFFFF"/>
                          </a:solidFill>
                          <a:effectLst/>
                        </a:rPr>
                        <a:t>or</a:t>
                      </a:r>
                      <a:br>
                        <a:rPr lang="en-US" sz="1000">
                          <a:solidFill>
                            <a:srgbClr val="FFFFFF"/>
                          </a:solidFill>
                          <a:effectLst/>
                        </a:rPr>
                      </a:br>
                      <a:endParaRPr lang="en-US" sz="1000">
                        <a:effectLst/>
                      </a:endParaRPr>
                    </a:p>
                  </a:txBody>
                  <a:tcPr marL="48666" marR="48666" marT="24333" marB="24333" anchor="ctr">
                    <a:lnL>
                      <a:noFill/>
                    </a:lnL>
                    <a:lnR>
                      <a:noFill/>
                    </a:lnR>
                    <a:lnT>
                      <a:noFill/>
                    </a:lnT>
                    <a:lnB>
                      <a:noFill/>
                    </a:lnB>
                    <a:solidFill>
                      <a:srgbClr val="E60008"/>
                    </a:solidFill>
                  </a:tcPr>
                </a:tc>
                <a:tc>
                  <a:txBody>
                    <a:bodyPr/>
                    <a:lstStyle/>
                    <a:p>
                      <a:pPr algn="ctr"/>
                      <a:r>
                        <a:rPr lang="en-US" sz="1000" dirty="0">
                          <a:solidFill>
                            <a:srgbClr val="FFFFFF"/>
                          </a:solidFill>
                          <a:effectLst/>
                        </a:rPr>
                        <a:t>Higher than </a:t>
                      </a:r>
                      <a:r>
                        <a:rPr lang="en-US" sz="1000" b="1" dirty="0">
                          <a:solidFill>
                            <a:srgbClr val="FFFFFF"/>
                          </a:solidFill>
                          <a:effectLst/>
                        </a:rPr>
                        <a:t>110</a:t>
                      </a:r>
                      <a:endParaRPr lang="en-US" sz="1000" dirty="0">
                        <a:effectLst/>
                      </a:endParaRPr>
                    </a:p>
                  </a:txBody>
                  <a:tcPr marL="48666" marR="48666" marT="24333" marB="24333" anchor="ctr">
                    <a:lnL>
                      <a:noFill/>
                    </a:lnL>
                    <a:lnR>
                      <a:noFill/>
                    </a:lnR>
                    <a:lnT>
                      <a:noFill/>
                    </a:lnT>
                    <a:lnB>
                      <a:noFill/>
                    </a:lnB>
                    <a:solidFill>
                      <a:srgbClr val="E60008"/>
                    </a:solidFill>
                  </a:tcPr>
                </a:tc>
                <a:extLst>
                  <a:ext uri="{0D108BD9-81ED-4DB2-BD59-A6C34878D82A}">
                    <a16:rowId xmlns:a16="http://schemas.microsoft.com/office/drawing/2014/main" val="544414791"/>
                  </a:ext>
                </a:extLst>
              </a:tr>
            </a:tbl>
          </a:graphicData>
        </a:graphic>
      </p:graphicFrame>
    </p:spTree>
    <p:extLst>
      <p:ext uri="{BB962C8B-B14F-4D97-AF65-F5344CB8AC3E}">
        <p14:creationId xmlns:p14="http://schemas.microsoft.com/office/powerpoint/2010/main" val="204899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hcc.bcu.ac.uk/physiology/images/heartwal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2146" y="4248149"/>
            <a:ext cx="3901854" cy="2609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Gross Anatomy of the Heart</a:t>
            </a:r>
          </a:p>
        </p:txBody>
      </p:sp>
      <p:sp>
        <p:nvSpPr>
          <p:cNvPr id="3" name="Content Placeholder 2"/>
          <p:cNvSpPr>
            <a:spLocks noGrp="1"/>
          </p:cNvSpPr>
          <p:nvPr>
            <p:ph idx="1"/>
          </p:nvPr>
        </p:nvSpPr>
        <p:spPr/>
        <p:txBody>
          <a:bodyPr/>
          <a:lstStyle/>
          <a:p>
            <a:r>
              <a:rPr lang="en-US" dirty="0"/>
              <a:t>The heart wall consists of three layers:</a:t>
            </a:r>
          </a:p>
          <a:p>
            <a:pPr lvl="1"/>
            <a:r>
              <a:rPr lang="en-US" b="1" dirty="0">
                <a:solidFill>
                  <a:schemeClr val="accent1"/>
                </a:solidFill>
              </a:rPr>
              <a:t>Epicardium/</a:t>
            </a:r>
            <a:r>
              <a:rPr lang="en-US" b="1" dirty="0" err="1">
                <a:solidFill>
                  <a:schemeClr val="accent1"/>
                </a:solidFill>
              </a:rPr>
              <a:t>epicardio</a:t>
            </a:r>
            <a:endParaRPr lang="en-US" b="1" dirty="0">
              <a:solidFill>
                <a:schemeClr val="accent1"/>
              </a:solidFill>
            </a:endParaRPr>
          </a:p>
          <a:p>
            <a:pPr lvl="2"/>
            <a:r>
              <a:rPr lang="en-US" dirty="0"/>
              <a:t>Serous membrane on the heart surface</a:t>
            </a:r>
          </a:p>
          <a:p>
            <a:pPr lvl="1"/>
            <a:r>
              <a:rPr lang="en-US" b="1" dirty="0">
                <a:solidFill>
                  <a:schemeClr val="accent1"/>
                </a:solidFill>
              </a:rPr>
              <a:t>Endocardium/</a:t>
            </a:r>
            <a:r>
              <a:rPr lang="en-US" b="1" dirty="0" err="1">
                <a:solidFill>
                  <a:schemeClr val="accent1"/>
                </a:solidFill>
              </a:rPr>
              <a:t>endocardio</a:t>
            </a:r>
            <a:endParaRPr lang="en-US" b="1" dirty="0">
              <a:solidFill>
                <a:schemeClr val="accent1"/>
              </a:solidFill>
            </a:endParaRPr>
          </a:p>
          <a:p>
            <a:pPr lvl="2"/>
            <a:r>
              <a:rPr lang="en-US" dirty="0"/>
              <a:t>Lines the interior of the heart chambers</a:t>
            </a:r>
          </a:p>
          <a:p>
            <a:pPr lvl="1"/>
            <a:r>
              <a:rPr lang="en-US" b="1" dirty="0">
                <a:solidFill>
                  <a:schemeClr val="accent1"/>
                </a:solidFill>
              </a:rPr>
              <a:t>Myocardium/</a:t>
            </a:r>
            <a:r>
              <a:rPr lang="en-US" b="1" dirty="0" err="1">
                <a:solidFill>
                  <a:schemeClr val="accent1"/>
                </a:solidFill>
              </a:rPr>
              <a:t>miocardio</a:t>
            </a:r>
            <a:endParaRPr lang="en-US" b="1" dirty="0">
              <a:solidFill>
                <a:schemeClr val="accent1"/>
              </a:solidFill>
            </a:endParaRPr>
          </a:p>
          <a:p>
            <a:pPr lvl="2"/>
            <a:r>
              <a:rPr lang="en-US" dirty="0"/>
              <a:t>Layer between the epicardium and endocardium</a:t>
            </a:r>
          </a:p>
        </p:txBody>
      </p:sp>
    </p:spTree>
    <p:extLst>
      <p:ext uri="{BB962C8B-B14F-4D97-AF65-F5344CB8AC3E}">
        <p14:creationId xmlns:p14="http://schemas.microsoft.com/office/powerpoint/2010/main" val="221668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Anatomy of the Heart </a:t>
            </a:r>
            <a:r>
              <a:rPr lang="en-US" sz="2400" dirty="0"/>
              <a:t>continued</a:t>
            </a:r>
            <a:endParaRPr lang="en-US" dirty="0"/>
          </a:p>
        </p:txBody>
      </p:sp>
      <p:sp>
        <p:nvSpPr>
          <p:cNvPr id="3" name="Content Placeholder 2"/>
          <p:cNvSpPr>
            <a:spLocks noGrp="1"/>
          </p:cNvSpPr>
          <p:nvPr>
            <p:ph idx="1"/>
          </p:nvPr>
        </p:nvSpPr>
        <p:spPr/>
        <p:txBody>
          <a:bodyPr/>
          <a:lstStyle/>
          <a:p>
            <a:r>
              <a:rPr lang="en-US" sz="2800" b="1" dirty="0">
                <a:solidFill>
                  <a:schemeClr val="accent1"/>
                </a:solidFill>
              </a:rPr>
              <a:t>Chambers</a:t>
            </a:r>
          </a:p>
          <a:p>
            <a:pPr lvl="1"/>
            <a:r>
              <a:rPr lang="en-US" dirty="0"/>
              <a:t>Heart has four chambers</a:t>
            </a:r>
          </a:p>
          <a:p>
            <a:pPr lvl="2"/>
            <a:r>
              <a:rPr lang="en-US" dirty="0"/>
              <a:t>Two at the superior pole of the heart</a:t>
            </a:r>
          </a:p>
          <a:p>
            <a:pPr lvl="3"/>
            <a:r>
              <a:rPr lang="en-US" dirty="0"/>
              <a:t>Right and left atria</a:t>
            </a:r>
          </a:p>
          <a:p>
            <a:pPr marL="914400" lvl="2" indent="0">
              <a:buNone/>
            </a:pPr>
            <a:r>
              <a:rPr lang="en-US" dirty="0"/>
              <a:t>	Their thin walled receiving chambers for blood returning to 	the heart by way of the great veins.</a:t>
            </a:r>
          </a:p>
          <a:p>
            <a:pPr marL="1257300" lvl="2" indent="-342900">
              <a:buFont typeface="Arial" pitchFamily="34" charset="0"/>
              <a:buChar char="•"/>
            </a:pPr>
            <a:r>
              <a:rPr lang="en-US" dirty="0"/>
              <a:t>Two inferior heart chambers the right and left ventricles </a:t>
            </a:r>
          </a:p>
          <a:p>
            <a:pPr marL="1371600" lvl="3" indent="0">
              <a:buNone/>
            </a:pPr>
            <a:r>
              <a:rPr lang="en-US" dirty="0"/>
              <a:t>	are the pumps that eject blood into the arteries and keep it 	flowing around the body.</a:t>
            </a:r>
          </a:p>
          <a:p>
            <a:pPr marL="1371600" lvl="3" indent="0">
              <a:buNone/>
            </a:pPr>
            <a:r>
              <a:rPr lang="en-US" dirty="0"/>
              <a:t> 	</a:t>
            </a:r>
          </a:p>
        </p:txBody>
      </p:sp>
      <p:pic>
        <p:nvPicPr>
          <p:cNvPr id="6146" name="Picture 2" descr="http://www.health.com/health/static/hw/media/medical/hw/h9991324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4948" y="4600268"/>
            <a:ext cx="35814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91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Anatomy of the Heart </a:t>
            </a:r>
            <a:r>
              <a:rPr lang="en-US" sz="2000" dirty="0"/>
              <a:t>continued</a:t>
            </a:r>
            <a:endParaRPr lang="en-US" dirty="0"/>
          </a:p>
        </p:txBody>
      </p:sp>
      <p:sp>
        <p:nvSpPr>
          <p:cNvPr id="3" name="Content Placeholder 2"/>
          <p:cNvSpPr>
            <a:spLocks noGrp="1"/>
          </p:cNvSpPr>
          <p:nvPr>
            <p:ph idx="1"/>
          </p:nvPr>
        </p:nvSpPr>
        <p:spPr/>
        <p:txBody>
          <a:bodyPr/>
          <a:lstStyle/>
          <a:p>
            <a:r>
              <a:rPr lang="en-US" sz="2800" b="1" dirty="0">
                <a:solidFill>
                  <a:schemeClr val="accent1"/>
                </a:solidFill>
              </a:rPr>
              <a:t>Valves</a:t>
            </a:r>
          </a:p>
          <a:p>
            <a:pPr lvl="1">
              <a:buFont typeface="Calibri" pitchFamily="34" charset="0"/>
              <a:buChar char="—"/>
            </a:pPr>
            <a:r>
              <a:rPr lang="en-US" dirty="0"/>
              <a:t>	There are 4 valves</a:t>
            </a:r>
          </a:p>
          <a:p>
            <a:pPr lvl="2">
              <a:buFont typeface="Calibri" pitchFamily="34" charset="0"/>
              <a:buChar char="—"/>
            </a:pPr>
            <a:r>
              <a:rPr lang="en-US" dirty="0"/>
              <a:t> aortic valve</a:t>
            </a:r>
          </a:p>
          <a:p>
            <a:pPr lvl="2">
              <a:buFont typeface="Calibri" pitchFamily="34" charset="0"/>
              <a:buChar char="—"/>
            </a:pPr>
            <a:r>
              <a:rPr lang="en-US" dirty="0"/>
              <a:t> Pulmonic valve</a:t>
            </a:r>
          </a:p>
          <a:p>
            <a:pPr lvl="2">
              <a:buFont typeface="Calibri" pitchFamily="34" charset="0"/>
              <a:buChar char="—"/>
            </a:pPr>
            <a:r>
              <a:rPr lang="en-US" dirty="0"/>
              <a:t> mitral </a:t>
            </a:r>
          </a:p>
          <a:p>
            <a:pPr lvl="2">
              <a:buFont typeface="Calibri" pitchFamily="34" charset="0"/>
              <a:buChar char="—"/>
            </a:pPr>
            <a:r>
              <a:rPr lang="en-US" dirty="0"/>
              <a:t> tricuspid </a:t>
            </a:r>
          </a:p>
        </p:txBody>
      </p:sp>
      <p:pic>
        <p:nvPicPr>
          <p:cNvPr id="7170" name="Picture 2" descr="http://98.131.235.9/images/Structure-of-Heart-Valv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2286000"/>
            <a:ext cx="4505325" cy="335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75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P101968255_template">
  <a:themeElements>
    <a:clrScheme name="Custom 3">
      <a:dk1>
        <a:sysClr val="windowText" lastClr="000000"/>
      </a:dk1>
      <a:lt1>
        <a:srgbClr val="000000"/>
      </a:lt1>
      <a:dk2>
        <a:srgbClr val="1F497D"/>
      </a:dk2>
      <a:lt2>
        <a:srgbClr val="582700"/>
      </a:lt2>
      <a:accent1>
        <a:srgbClr val="C01400"/>
      </a:accent1>
      <a:accent2>
        <a:srgbClr val="FA9838"/>
      </a:accent2>
      <a:accent3>
        <a:srgbClr val="000000"/>
      </a:accent3>
      <a:accent4>
        <a:srgbClr val="8064A2"/>
      </a:accent4>
      <a:accent5>
        <a:srgbClr val="4BACC6"/>
      </a:accent5>
      <a:accent6>
        <a:srgbClr val="F79646"/>
      </a:accent6>
      <a:hlink>
        <a:srgbClr val="DB6F0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DE00631-A726-4773-9FCC-068D4C9804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TP101968255_template</Template>
  <TotalTime>637</TotalTime>
  <Words>2478</Words>
  <Application>Microsoft Office PowerPoint</Application>
  <PresentationFormat>On-screen Show (4:3)</PresentationFormat>
  <Paragraphs>251</Paragraphs>
  <Slides>54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Tahoma</vt:lpstr>
      <vt:lpstr>Wingdings</vt:lpstr>
      <vt:lpstr>TP101968255_template</vt:lpstr>
      <vt:lpstr>Cardiovascular System</vt:lpstr>
      <vt:lpstr>Cardiology In this chapter you will learn:</vt:lpstr>
      <vt:lpstr>Medical Prefixes</vt:lpstr>
      <vt:lpstr>Cardiology</vt:lpstr>
      <vt:lpstr>Blood Pressure</vt:lpstr>
      <vt:lpstr>PowerPoint Presentation</vt:lpstr>
      <vt:lpstr>Gross Anatomy of the Heart</vt:lpstr>
      <vt:lpstr>Gross Anatomy of the Heart continued</vt:lpstr>
      <vt:lpstr>Gross Anatomy of the Heart continued</vt:lpstr>
      <vt:lpstr>The Pulmonary and Systemic Circuits</vt:lpstr>
      <vt:lpstr>Pulmonary Circuit</vt:lpstr>
      <vt:lpstr>Systemic Circuit</vt:lpstr>
      <vt:lpstr>Problems </vt:lpstr>
      <vt:lpstr>Angina </vt:lpstr>
      <vt:lpstr>Atherosclerosis </vt:lpstr>
      <vt:lpstr>Mitral Prolapse</vt:lpstr>
      <vt:lpstr>Arrhythmias/Ischemia</vt:lpstr>
      <vt:lpstr>Myocardial Infarction (MI) el infarto cardíaco</vt:lpstr>
      <vt:lpstr>Causes</vt:lpstr>
      <vt:lpstr>Causes cont.</vt:lpstr>
      <vt:lpstr>Location of Pain</vt:lpstr>
      <vt:lpstr>Associated Symptoms</vt:lpstr>
      <vt:lpstr>Risk Factors</vt:lpstr>
      <vt:lpstr>Prevention with lifestyle changes</vt:lpstr>
      <vt:lpstr>Prevention with Medications</vt:lpstr>
      <vt:lpstr>Medical Procedures</vt:lpstr>
      <vt:lpstr>Stress Test (la Prueba de esfuerzo)</vt:lpstr>
      <vt:lpstr>PowerPoint Presentation</vt:lpstr>
      <vt:lpstr>Coronary Artery Bypass Graft (la deviación aortocoronario con injerto)</vt:lpstr>
      <vt:lpstr>PowerPoint Presentation</vt:lpstr>
      <vt:lpstr>Procedures </vt:lpstr>
      <vt:lpstr>PowerPoint Presentation</vt:lpstr>
      <vt:lpstr>PowerPoint Presentation</vt:lpstr>
      <vt:lpstr>Echocardiography (ecocardiograma)</vt:lpstr>
      <vt:lpstr>PowerPoint Presentation</vt:lpstr>
      <vt:lpstr>Cardiac Catheterization (El cateterismo cardíaco)</vt:lpstr>
      <vt:lpstr>PowerPoint Presentation</vt:lpstr>
      <vt:lpstr>PowerPoint Presentation</vt:lpstr>
      <vt:lpstr>Defibrillation (Desfibrilación) </vt:lpstr>
      <vt:lpstr>PowerPoint Presentation</vt:lpstr>
      <vt:lpstr>PowerPoint Presentation</vt:lpstr>
      <vt:lpstr>PowerPoint Presentation</vt:lpstr>
      <vt:lpstr>PowerPoint Presentation</vt:lpstr>
      <vt:lpstr>PowerPoint Presentation</vt:lpstr>
      <vt:lpstr>PowerPoint Presentation</vt:lpstr>
      <vt:lpstr>Pacemaker (El marcapasos)</vt:lpstr>
      <vt:lpstr>PowerPoint Presentation</vt:lpstr>
      <vt:lpstr>PowerPoint Presentation</vt:lpstr>
      <vt:lpstr>Left Ventricular Assistive Device</vt:lpstr>
      <vt:lpstr>LVAD</vt:lpstr>
      <vt:lpstr>Specialties </vt:lpstr>
      <vt:lpstr>Acronyms </vt:lpstr>
      <vt:lpstr>Fun facts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System</dc:title>
  <dc:creator>445</dc:creator>
  <cp:lastModifiedBy>Maria</cp:lastModifiedBy>
  <cp:revision>72</cp:revision>
  <cp:lastPrinted>2017-03-01T17:39:23Z</cp:lastPrinted>
  <dcterms:created xsi:type="dcterms:W3CDTF">2012-04-10T02:43:45Z</dcterms:created>
  <dcterms:modified xsi:type="dcterms:W3CDTF">2020-06-14T13:58:01Z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TC019682569991</vt:lpwstr>
  </property>
</Properties>
</file>