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handoutMasterIdLst>
    <p:handoutMasterId r:id="rId14"/>
  </p:handoutMasterIdLst>
  <p:sldIdLst>
    <p:sldId id="257" r:id="rId2"/>
    <p:sldId id="265" r:id="rId3"/>
    <p:sldId id="264" r:id="rId4"/>
    <p:sldId id="267" r:id="rId5"/>
    <p:sldId id="269" r:id="rId6"/>
    <p:sldId id="271" r:id="rId7"/>
    <p:sldId id="273" r:id="rId8"/>
    <p:sldId id="275" r:id="rId9"/>
    <p:sldId id="277" r:id="rId10"/>
    <p:sldId id="279" r:id="rId11"/>
    <p:sldId id="281" r:id="rId12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864" userDrawn="1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  <p15:guide id="7" pos="71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ABFCF23-3B69-468F-B69F-88F6DE6A72F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howGuides="1">
      <p:cViewPr varScale="1">
        <p:scale>
          <a:sx n="61" d="100"/>
          <a:sy n="61" d="100"/>
        </p:scale>
        <p:origin x="62" y="475"/>
      </p:cViewPr>
      <p:guideLst>
        <p:guide orient="horz" pos="2160"/>
        <p:guide orient="horz" pos="1008"/>
        <p:guide orient="horz" pos="3888"/>
        <p:guide orient="horz" pos="864"/>
        <p:guide pos="3839"/>
        <p:guide pos="1007"/>
        <p:guide pos="717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562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57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0C308397-3722-457D-AAF6-432AE8C34A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E3C1D02-A9A4-4CB0-851E-6CD6C720137C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7CB5212D-2E6E-4029-8E31-B754ED964F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34F6FD60-76A2-435A-8EF0-113B61CA49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428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115AF976-A077-4D61-87A1-723644AC59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C7F3A4C-37B0-4DE8-AFD2-8DD4B403E745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FD5E9F91-BD00-4874-A1F4-DD47F2A518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77071AA4-CA3C-4B7A-8BD5-EFC92761AB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469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ltGray">
      <p:bgPr>
        <a:gradFill rotWithShape="1">
          <a:gsLst>
            <a:gs pos="0">
              <a:schemeClr val="tx2">
                <a:lumMod val="20000"/>
                <a:lumOff val="80000"/>
              </a:schemeClr>
            </a:gs>
            <a:gs pos="90000">
              <a:schemeClr val="tx2">
                <a:lumMod val="60000"/>
                <a:lumOff val="4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>
            <a:noAutofit/>
          </a:bodyPr>
          <a:lstStyle>
            <a:lvl1pPr>
              <a:defRPr sz="5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99025" y="6356351"/>
            <a:ext cx="1218883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0BBE6BF-C811-45BB-8BA9-22EFF2B83FFA}" type="datetime1">
              <a:rPr lang="en-US" smtClean="0"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14708" y="6356351"/>
            <a:ext cx="397406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85571" y="6356351"/>
            <a:ext cx="6094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5" name="Picture 2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18034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Rectangle 35"/>
          <p:cNvSpPr/>
          <p:nvPr userDrawn="1"/>
        </p:nvSpPr>
        <p:spPr>
          <a:xfrm>
            <a:off x="11892563" y="0"/>
            <a:ext cx="304721" cy="6858000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011475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F41C5-B5F2-469F-BA25-292CFCDAF6E0}" type="datetime1">
              <a:rPr lang="en-US" smtClean="0"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6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598613" y="685800"/>
            <a:ext cx="7848599" cy="5486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D85FE-5443-4629-8A1C-6F6EA57CBD60}" type="datetime1">
              <a:rPr lang="en-US" smtClean="0"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1885691" y="0"/>
            <a:ext cx="304721" cy="6858000"/>
          </a:xfrm>
          <a:prstGeom prst="rect">
            <a:avLst/>
          </a:prstGeom>
          <a:solidFill>
            <a:schemeClr val="tx2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848637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9362CC-4597-4E8E-AFE5-237B3DA1FF07}" type="datetime1">
              <a:rPr lang="en-US" smtClean="0"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199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454" y="1600201"/>
            <a:ext cx="8283272" cy="2654064"/>
          </a:xfrm>
        </p:spPr>
        <p:txBody>
          <a:bodyPr anchor="b">
            <a:normAutofit/>
          </a:bodyPr>
          <a:lstStyle>
            <a:lvl1pPr algn="l">
              <a:defRPr sz="5400" b="0" cap="none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9454" y="4259996"/>
            <a:ext cx="7264623" cy="115020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1F63988-78D4-46C4-B808-1786C6A42859}" type="datetime1">
              <a:rPr lang="en-US" smtClean="0"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18034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11892563" y="0"/>
            <a:ext cx="304721" cy="6858000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128736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935496" y="1600200"/>
            <a:ext cx="4572000" cy="457200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24328" y="1600200"/>
            <a:ext cx="4572000" cy="457200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482C1EE-CCC0-4F27-8918-BF938AC1419F}" type="datetime1">
              <a:rPr lang="en-US" smtClean="0"/>
              <a:t>7/29/2018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845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3413" y="177800"/>
            <a:ext cx="9472824" cy="1239837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6615" y="1499616"/>
            <a:ext cx="4572000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936615" y="2514706"/>
            <a:ext cx="4572000" cy="3657493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24328" y="1499616"/>
            <a:ext cx="4572000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824328" y="2514600"/>
            <a:ext cx="4572000" cy="365556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9A0C48B-9D86-4C33-9BD3-2929B1D74E3D}" type="datetime1">
              <a:rPr lang="en-US" smtClean="0"/>
              <a:t>7/29/2018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964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87B711C-F9D6-42CE-B848-D107B7756573}" type="datetime1">
              <a:rPr lang="en-US" smtClean="0"/>
              <a:t>7/29/2018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922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>
          <a:xfrm>
            <a:off x="5180250" y="6356351"/>
            <a:ext cx="1218883" cy="365125"/>
          </a:xfrm>
        </p:spPr>
        <p:txBody>
          <a:bodyPr/>
          <a:lstStyle/>
          <a:p>
            <a:fld id="{4C1EAC44-87EE-4E25-9BCB-D1B8F4FDD9D1}" type="datetime1">
              <a:rPr lang="en-US" smtClean="0"/>
              <a:t>7/29/2018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595933" y="6356351"/>
            <a:ext cx="3974065" cy="365125"/>
          </a:xfrm>
        </p:spPr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766796" y="6356351"/>
            <a:ext cx="609441" cy="365125"/>
          </a:xfrm>
        </p:spPr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8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0251" y="482600"/>
            <a:ext cx="6195986" cy="568960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68E44B9-3FFE-4574-9630-3E5A6F960186}" type="datetime1">
              <a:rPr lang="en-US" smtClean="0"/>
              <a:t>7/29/2018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476394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F492-7803-4716-B969-A5873965FF8A}" type="datetime1">
              <a:rPr lang="en-US" smtClean="0"/>
              <a:t>7/29/2018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256456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2">
                <a:lumMod val="20000"/>
                <a:lumOff val="80000"/>
              </a:schemeClr>
            </a:gs>
            <a:gs pos="90000">
              <a:schemeClr val="tx2">
                <a:lumMod val="60000"/>
                <a:lumOff val="4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3413" y="177800"/>
            <a:ext cx="9472824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3413" y="1600200"/>
            <a:ext cx="9472824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fld id="{FD004168-AADC-4457-9784-543656FEE4FC}" type="datetime1">
              <a:rPr lang="en-US" smtClean="0"/>
              <a:pPr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all" baseline="0"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885691" y="0"/>
            <a:ext cx="304721" cy="6858000"/>
          </a:xfrm>
          <a:prstGeom prst="rect">
            <a:avLst/>
          </a:prstGeom>
          <a:solidFill>
            <a:schemeClr val="tx2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pic>
        <p:nvPicPr>
          <p:cNvPr id="46" name="Picture 2"/>
          <p:cNvPicPr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18034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1518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39" userDrawn="1">
          <p15:clr>
            <a:srgbClr val="F26B43"/>
          </p15:clr>
        </p15:guide>
        <p15:guide id="2" pos="1199" userDrawn="1">
          <p15:clr>
            <a:srgbClr val="F26B43"/>
          </p15:clr>
        </p15:guide>
        <p15:guide id="3" pos="719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MANAGING THE FLOW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Presented by MCA </a:t>
            </a:r>
          </a:p>
        </p:txBody>
      </p:sp>
    </p:spTree>
    <p:extLst>
      <p:ext uri="{BB962C8B-B14F-4D97-AF65-F5344CB8AC3E}">
        <p14:creationId xmlns:p14="http://schemas.microsoft.com/office/powerpoint/2010/main" val="667590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AB41CD09-BC88-4780-A438-5939472147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Assertive </a:t>
            </a:r>
          </a:p>
        </p:txBody>
      </p:sp>
      <p:sp>
        <p:nvSpPr>
          <p:cNvPr id="43011" name="Content Placeholder 2">
            <a:extLst>
              <a:ext uri="{FF2B5EF4-FFF2-40B4-BE49-F238E27FC236}">
                <a16:creationId xmlns:a16="http://schemas.microsoft.com/office/drawing/2014/main" id="{B08F4F6F-0C14-404E-83FC-C47879BFFAC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en-US" dirty="0"/>
              <a:t>Assertive behavior is the verbal and non-verbal responses that one gives to enable the speaker to act in one’s own interest and express one’s opinions, feelings, desired, wishes, and wants without violating another person’s viewpoint. </a:t>
            </a:r>
          </a:p>
          <a:p>
            <a:r>
              <a:rPr lang="en-US" altLang="en-US" dirty="0"/>
              <a:t> Assertive communication is self-enhancing and self-expressing.  The message that is conveyed in this form of communication is “let’s work together so that both of us get our needs met.” </a:t>
            </a:r>
          </a:p>
          <a:p>
            <a:r>
              <a:rPr lang="en-US" altLang="en-US" dirty="0"/>
              <a:t> This form of communication is by far the best in a client- provider situation.  </a:t>
            </a:r>
            <a:endParaRPr lang="en-US" altLang="en-US" i="1" dirty="0"/>
          </a:p>
          <a:p>
            <a:br>
              <a:rPr lang="en-US" altLang="en-US" b="1" i="1" dirty="0"/>
            </a:b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9751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1" descr="Image result for image thats all folks">
            <a:extLst>
              <a:ext uri="{FF2B5EF4-FFF2-40B4-BE49-F238E27FC236}">
                <a16:creationId xmlns:a16="http://schemas.microsoft.com/office/drawing/2014/main" id="{6435B71B-316E-4364-8413-7D836825A0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6012" y="1790700"/>
            <a:ext cx="48768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7197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DC0AE76E-8DE1-43CF-87F1-F1554489EF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70213" y="762001"/>
            <a:ext cx="6316663" cy="608013"/>
          </a:xfrm>
        </p:spPr>
        <p:txBody>
          <a:bodyPr/>
          <a:lstStyle/>
          <a:p>
            <a:pPr algn="ctr" eaLnBrk="1" hangingPunct="1"/>
            <a:r>
              <a:rPr lang="en-US" altLang="en-US"/>
              <a:t>Managing the Flow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E673741B-FB59-4DA6-B787-EAB96B8C58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Pre-session</a:t>
            </a:r>
          </a:p>
          <a:p>
            <a:pPr eaLnBrk="1" hangingPunct="1"/>
            <a:r>
              <a:rPr lang="en-US" altLang="en-US" dirty="0"/>
              <a:t>Positioning</a:t>
            </a:r>
          </a:p>
          <a:p>
            <a:pPr eaLnBrk="1" hangingPunct="1"/>
            <a:r>
              <a:rPr lang="en-US" altLang="en-US" dirty="0"/>
              <a:t>Difficult situations: examples</a:t>
            </a:r>
          </a:p>
        </p:txBody>
      </p:sp>
    </p:spTree>
    <p:extLst>
      <p:ext uri="{BB962C8B-B14F-4D97-AF65-F5344CB8AC3E}">
        <p14:creationId xmlns:p14="http://schemas.microsoft.com/office/powerpoint/2010/main" val="2149235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DDDA89CD-8737-4CA0-AAF5-1D48DA76D0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Pre-session 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0A7899BF-EBFE-4F5C-BA06-6DF50850B3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Introduce yourself as a professional interpreter. </a:t>
            </a:r>
          </a:p>
          <a:p>
            <a:r>
              <a:rPr lang="en-US" altLang="en-US" dirty="0"/>
              <a:t>Remind both the provider and the patient that they must maintain eye contact with each other, not with the interpreter.</a:t>
            </a:r>
          </a:p>
          <a:p>
            <a:r>
              <a:rPr lang="en-US" altLang="en-US" dirty="0"/>
              <a:t>  Explain that if you raise your hand that means you need the speaker to pause so you can interpret. </a:t>
            </a:r>
          </a:p>
          <a:p>
            <a:r>
              <a:rPr lang="en-US" altLang="en-US" dirty="0"/>
              <a:t> Explain that you will interpret everything that is said without exception.  </a:t>
            </a:r>
          </a:p>
          <a:p>
            <a:r>
              <a:rPr lang="en-US" altLang="en-US" dirty="0"/>
              <a:t>Ask the provider is there are any particular concerns that need to be explained before the interpretation begins.</a:t>
            </a:r>
            <a:endParaRPr lang="en-US" altLang="en-US" i="1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03297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4353B9B9-1DD3-4014-9E20-9571BEC23B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/>
              <a:t>Positioning 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5B2EF95B-1380-4B2F-B5F3-B049419718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Many factors will influence an interpreter’s choice of positioning. </a:t>
            </a:r>
          </a:p>
          <a:p>
            <a:r>
              <a:rPr lang="en-US" altLang="en-US" dirty="0"/>
              <a:t> The traditional position for the interpreter is beside and slightly behind the patient.  </a:t>
            </a:r>
          </a:p>
          <a:p>
            <a:r>
              <a:rPr lang="en-US" altLang="en-US" dirty="0"/>
              <a:t>This position will encourage the provider and the patient to talk to each other and not look at the interpreter. </a:t>
            </a:r>
          </a:p>
          <a:p>
            <a:r>
              <a:rPr lang="en-US" altLang="en-US" dirty="0"/>
              <a:t> However, there may be factors that will require the interpreter to use other positioning alternatives. </a:t>
            </a:r>
          </a:p>
        </p:txBody>
      </p:sp>
    </p:spTree>
    <p:extLst>
      <p:ext uri="{BB962C8B-B14F-4D97-AF65-F5344CB8AC3E}">
        <p14:creationId xmlns:p14="http://schemas.microsoft.com/office/powerpoint/2010/main" val="1121647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23A25794-CC2C-4A62-BA08-763858C7A7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Position alternatives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D61F67FE-CFA6-4E14-8AE2-0D03CDC1EB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Physical configuration of the room:</a:t>
            </a:r>
            <a:r>
              <a:rPr lang="en-US" altLang="en-US" dirty="0"/>
              <a:t>  sometimes exam rooms are so small and crowded that the interpreter’s position is determined by the size and configuration of the room.</a:t>
            </a:r>
            <a:endParaRPr lang="en-US" altLang="en-US" i="1" dirty="0"/>
          </a:p>
          <a:p>
            <a:r>
              <a:rPr lang="en-US" altLang="en-US" b="1" dirty="0"/>
              <a:t>Nature of the interpreted session:</a:t>
            </a:r>
            <a:r>
              <a:rPr lang="en-US" altLang="en-US" dirty="0"/>
              <a:t>  is it a psychiatric evaluation?  A physical exam?  Radiology or nuclear medicine where radiation is being used?  The nature of the session will impact where the interpreter will be positioned.</a:t>
            </a:r>
          </a:p>
        </p:txBody>
      </p:sp>
    </p:spTree>
    <p:extLst>
      <p:ext uri="{BB962C8B-B14F-4D97-AF65-F5344CB8AC3E}">
        <p14:creationId xmlns:p14="http://schemas.microsoft.com/office/powerpoint/2010/main" val="4210741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035CA800-9D81-49C1-BBFD-7201673554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7813" y="228600"/>
            <a:ext cx="6316663" cy="1143000"/>
          </a:xfrm>
        </p:spPr>
        <p:txBody>
          <a:bodyPr/>
          <a:lstStyle/>
          <a:p>
            <a:pPr algn="ctr" eaLnBrk="1" hangingPunct="1"/>
            <a:r>
              <a:rPr lang="en-US" altLang="en-US"/>
              <a:t>Effective Communication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01CA3A41-20FF-469D-8915-1FDBCDF1B4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Aggressive</a:t>
            </a:r>
          </a:p>
          <a:p>
            <a:pPr eaLnBrk="1" hangingPunct="1"/>
            <a:r>
              <a:rPr lang="en-US" altLang="en-US" dirty="0"/>
              <a:t>Passive aggressive</a:t>
            </a:r>
          </a:p>
          <a:p>
            <a:pPr eaLnBrk="1" hangingPunct="1"/>
            <a:r>
              <a:rPr lang="en-US" altLang="en-US" dirty="0"/>
              <a:t>Passive</a:t>
            </a:r>
          </a:p>
          <a:p>
            <a:pPr eaLnBrk="1" hangingPunct="1"/>
            <a:r>
              <a:rPr lang="en-US" altLang="en-US" dirty="0"/>
              <a:t>Assertive </a:t>
            </a:r>
          </a:p>
        </p:txBody>
      </p:sp>
    </p:spTree>
    <p:extLst>
      <p:ext uri="{BB962C8B-B14F-4D97-AF65-F5344CB8AC3E}">
        <p14:creationId xmlns:p14="http://schemas.microsoft.com/office/powerpoint/2010/main" val="2777320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BC8D458D-D7A0-4F37-B27A-B3227566F6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Aggressive </a:t>
            </a: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4F49A260-0D39-4E64-A64E-A6726C4317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A person who is communicating aggressively uses any means possible to win.  </a:t>
            </a:r>
          </a:p>
          <a:p>
            <a:r>
              <a:rPr lang="en-US" altLang="en-US" dirty="0"/>
              <a:t>These means include putting others down or hurting and humiliating them.  </a:t>
            </a:r>
          </a:p>
          <a:p>
            <a:r>
              <a:rPr lang="en-US" altLang="en-US" dirty="0"/>
              <a:t>Being the target of an aggressive communicator makes most people feel defensive and angry. </a:t>
            </a:r>
          </a:p>
          <a:p>
            <a:r>
              <a:rPr lang="en-US" altLang="en-US" dirty="0"/>
              <a:t> The receivers may react with dislike, distrust, or react with counter aggression.  </a:t>
            </a:r>
          </a:p>
          <a:p>
            <a:r>
              <a:rPr lang="en-US" altLang="en-US" dirty="0"/>
              <a:t>The following depicts the attitude of an aggressive communicator: “I’m going to get what I want and I don’t care who gets hurt in the process.”</a:t>
            </a:r>
            <a:endParaRPr lang="en-US" altLang="en-US" i="1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37366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4C9EBA05-58E0-4F62-9701-5FE05C9D7A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/>
              <a:t>Passive aggressive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EA043DE4-C168-4AFB-A159-CE8BA40DF35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The passive-aggressive communicator generally attempts to get his/her needs met through deception, seduction, trickery, and manipulation. </a:t>
            </a:r>
          </a:p>
          <a:p>
            <a:r>
              <a:rPr lang="en-US" altLang="en-US" sz="2400" dirty="0"/>
              <a:t> The key to recognizing passive-aggressive communication is that the verbal communication seems above board, but the receiver feels confused and possibly even guilty without being sure exactly where the feelings are stemming from.  </a:t>
            </a:r>
          </a:p>
          <a:p>
            <a:r>
              <a:rPr lang="en-US" altLang="en-US" sz="2400" dirty="0"/>
              <a:t>The underlying message the passive-aggressive communicator is sending is:  “I’m probably not going to get what I want and it’s your fault.”  </a:t>
            </a:r>
            <a:endParaRPr lang="en-US" altLang="en-US" sz="2400" i="1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74734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>
            <a:extLst>
              <a:ext uri="{FF2B5EF4-FFF2-40B4-BE49-F238E27FC236}">
                <a16:creationId xmlns:a16="http://schemas.microsoft.com/office/drawing/2014/main" id="{500A3D88-A515-42DC-9819-7F6638A3D9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Passive 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5BAAD5B8-FA47-4266-A336-5515DFA1A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The person who is a passive communicator is usually self-denying, restrained, inhibited, and generally submissive in social situations. </a:t>
            </a:r>
          </a:p>
          <a:p>
            <a:r>
              <a:rPr lang="en-US" altLang="en-US" sz="2400" dirty="0"/>
              <a:t> The passive person does not express preferences and allows others to make decisions.  </a:t>
            </a:r>
          </a:p>
          <a:p>
            <a:r>
              <a:rPr lang="en-US" altLang="en-US" sz="2400" dirty="0"/>
              <a:t>The result of this behavior is often a lack of self-esteem.  </a:t>
            </a:r>
          </a:p>
          <a:p>
            <a:r>
              <a:rPr lang="en-US" altLang="en-US" sz="2400" dirty="0"/>
              <a:t>When a passive communicator speaks, the message is frequently:  “I’m not going to get what I want and that’s ok because I probably don’t’ deserve it anyway.”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3317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theme/theme1.xml><?xml version="1.0" encoding="utf-8"?>
<a:theme xmlns:a="http://schemas.openxmlformats.org/drawingml/2006/main" name="Pharmacy design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 w="1270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tx2">
              <a:lumMod val="20000"/>
              <a:lumOff val="80000"/>
            </a:schemeClr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harmacy design slides.potx" id="{BDD4D5A3-0C20-4887-95F2-BFAB47634035}" vid="{397845B7-7EB0-4CC3-ABEB-6754AD08757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Pharmacy design slides(2)</Template>
  <TotalTime>11</TotalTime>
  <Words>587</Words>
  <Application>Microsoft Office PowerPoint</Application>
  <PresentationFormat>Custom</PresentationFormat>
  <Paragraphs>48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Euphemia</vt:lpstr>
      <vt:lpstr>Franklin Gothic Book</vt:lpstr>
      <vt:lpstr>Pharmacy design template</vt:lpstr>
      <vt:lpstr>MANAGING THE FLOW</vt:lpstr>
      <vt:lpstr>Managing the Flow</vt:lpstr>
      <vt:lpstr>Pre-session </vt:lpstr>
      <vt:lpstr>Positioning </vt:lpstr>
      <vt:lpstr>Position alternatives</vt:lpstr>
      <vt:lpstr>Effective Communication</vt:lpstr>
      <vt:lpstr>Aggressive </vt:lpstr>
      <vt:lpstr>Passive aggressive</vt:lpstr>
      <vt:lpstr>Passive </vt:lpstr>
      <vt:lpstr>Assertive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THE FLOW</dc:title>
  <dc:creator>Maria</dc:creator>
  <cp:lastModifiedBy>Maria</cp:lastModifiedBy>
  <cp:revision>2</cp:revision>
  <dcterms:created xsi:type="dcterms:W3CDTF">2018-03-27T13:09:49Z</dcterms:created>
  <dcterms:modified xsi:type="dcterms:W3CDTF">2018-07-29T14:10:22Z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