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43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17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AD09-5335-5E4D-8CB1-C0B4EC04675F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9290-B195-E847-988E-C967BCF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457200"/>
            <a:fld id="{1C86AD09-5335-5E4D-8CB1-C0B4EC04675F}" type="datetimeFigureOut">
              <a:rPr lang="en-US" smtClean="0"/>
              <a:pPr defTabSz="45720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457200"/>
            <a:fld id="{B2F29290-B195-E847-988E-C967BCF19CE3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Wet Diaper</a:t>
            </a:r>
          </a:p>
          <a:p>
            <a:pPr lvl="1"/>
            <a:r>
              <a:rPr lang="en-US" dirty="0"/>
              <a:t>Birth-1</a:t>
            </a:r>
            <a:r>
              <a:rPr lang="en-US" baseline="30000" dirty="0"/>
              <a:t>st</a:t>
            </a:r>
            <a:r>
              <a:rPr lang="en-US" dirty="0"/>
              <a:t> day: 1-2 wet diapers</a:t>
            </a:r>
          </a:p>
          <a:p>
            <a:pPr lvl="1"/>
            <a:r>
              <a:rPr lang="en-US" dirty="0"/>
              <a:t>Day 2: 2 wet diapers</a:t>
            </a:r>
          </a:p>
          <a:p>
            <a:pPr lvl="1"/>
            <a:r>
              <a:rPr lang="en-US" dirty="0"/>
              <a:t>Day 3: 3 wet diapers</a:t>
            </a:r>
          </a:p>
          <a:p>
            <a:pPr lvl="1"/>
            <a:r>
              <a:rPr lang="en-US" dirty="0"/>
              <a:t>Day 4: 6 wet diapers</a:t>
            </a:r>
          </a:p>
          <a:p>
            <a:r>
              <a:rPr lang="en-US" dirty="0"/>
              <a:t>Stools</a:t>
            </a:r>
          </a:p>
          <a:p>
            <a:pPr lvl="1"/>
            <a:r>
              <a:rPr lang="en-US" dirty="0"/>
              <a:t>By day 4, a breastfed baby will have 3-4 loose, yellow, seedy stools per day.  They may even have a stool with every feeding.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47" y="2323652"/>
            <a:ext cx="2284862" cy="15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4870925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Healthy calories are needed to rebuild tissue</a:t>
            </a:r>
          </a:p>
          <a:p>
            <a:pPr lvl="1"/>
            <a:r>
              <a:rPr lang="en-US" dirty="0"/>
              <a:t>Fresh fruits</a:t>
            </a:r>
          </a:p>
          <a:p>
            <a:pPr lvl="1"/>
            <a:r>
              <a:rPr lang="en-US" dirty="0"/>
              <a:t>Leafy green vegetables</a:t>
            </a:r>
          </a:p>
          <a:p>
            <a:pPr lvl="1"/>
            <a:r>
              <a:rPr lang="en-US" dirty="0"/>
              <a:t>Whole grains</a:t>
            </a:r>
          </a:p>
          <a:p>
            <a:pPr lvl="1"/>
            <a:r>
              <a:rPr lang="en-US" dirty="0"/>
              <a:t>Healthy fats</a:t>
            </a:r>
          </a:p>
          <a:p>
            <a:pPr lvl="1"/>
            <a:r>
              <a:rPr lang="en-US" dirty="0"/>
              <a:t>Additional “healthy” 300-500 calories needed for breastfeeding</a:t>
            </a:r>
          </a:p>
          <a:p>
            <a:r>
              <a:rPr lang="en-US" dirty="0"/>
              <a:t>Continue your prenatal vitamins</a:t>
            </a:r>
          </a:p>
          <a:p>
            <a:r>
              <a:rPr lang="en-US" dirty="0"/>
              <a:t>Drink 6-8 glasses of water per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11" y="1921620"/>
            <a:ext cx="2300560" cy="198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01" y="3810345"/>
            <a:ext cx="1126539" cy="16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Hormonal Changes can cause an emotional rollercoaster.</a:t>
            </a:r>
          </a:p>
          <a:p>
            <a:pPr lvl="1"/>
            <a:r>
              <a:rPr lang="en-US" dirty="0"/>
              <a:t>You can be very happy to very sad in a matter of moments</a:t>
            </a:r>
          </a:p>
          <a:p>
            <a:pPr lvl="1"/>
            <a:r>
              <a:rPr lang="en-US" dirty="0"/>
              <a:t>“Baby Blues” usually disappear in 2 weeks</a:t>
            </a:r>
          </a:p>
        </p:txBody>
      </p:sp>
    </p:spTree>
    <p:extLst>
      <p:ext uri="{BB962C8B-B14F-4D97-AF65-F5344CB8AC3E}">
        <p14:creationId xmlns:p14="http://schemas.microsoft.com/office/powerpoint/2010/main" val="73167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in 7 moms experiences Postpartum Depression.</a:t>
            </a:r>
          </a:p>
          <a:p>
            <a:r>
              <a:rPr lang="en-US" dirty="0"/>
              <a:t>PPD is treatable.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*** </a:t>
            </a:r>
            <a:r>
              <a:rPr lang="en-US" b="1" i="1" dirty="0"/>
              <a:t>Call physician </a:t>
            </a:r>
            <a:r>
              <a:rPr lang="en-US" dirty="0"/>
              <a:t>if </a:t>
            </a:r>
          </a:p>
          <a:p>
            <a:pPr lvl="1"/>
            <a:r>
              <a:rPr lang="en-US" dirty="0"/>
              <a:t>“Baby Blues” last longer than 2 weeks</a:t>
            </a:r>
          </a:p>
          <a:p>
            <a:pPr lvl="1"/>
            <a:r>
              <a:rPr lang="en-US" dirty="0"/>
              <a:t>You have more severe symptoms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9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and Symptoms of Postpartum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/>
              <a:t>Persistent feelings of helplessness</a:t>
            </a:r>
          </a:p>
          <a:p>
            <a:r>
              <a:rPr lang="en-US" dirty="0"/>
              <a:t>Frightening feelings or thoughts</a:t>
            </a:r>
          </a:p>
          <a:p>
            <a:r>
              <a:rPr lang="en-US" dirty="0"/>
              <a:t>Lack of feelings for the baby</a:t>
            </a:r>
          </a:p>
          <a:p>
            <a:r>
              <a:rPr lang="en-US" dirty="0"/>
              <a:t>Being overly concerned for the baby</a:t>
            </a:r>
          </a:p>
          <a:p>
            <a:r>
              <a:rPr lang="en-US" dirty="0"/>
              <a:t>An inability to concentrate</a:t>
            </a:r>
          </a:p>
          <a:p>
            <a:r>
              <a:rPr lang="en-US" dirty="0"/>
              <a:t>Dramatic changes in sleep patterns</a:t>
            </a:r>
          </a:p>
          <a:p>
            <a:r>
              <a:rPr lang="en-US" dirty="0"/>
              <a:t>Anger/anxiety</a:t>
            </a:r>
          </a:p>
          <a:p>
            <a:r>
              <a:rPr lang="en-US" dirty="0"/>
              <a:t>Exaggerated highs and lows</a:t>
            </a:r>
          </a:p>
          <a:p>
            <a:r>
              <a:rPr lang="en-US" dirty="0"/>
              <a:t>Feelings of inadequacy and inability to cope</a:t>
            </a:r>
          </a:p>
          <a:p>
            <a:r>
              <a:rPr lang="en-US" dirty="0"/>
              <a:t>Loss of organization and/or decision-making skills</a:t>
            </a:r>
          </a:p>
          <a:p>
            <a:r>
              <a:rPr lang="en-US" dirty="0">
                <a:solidFill>
                  <a:schemeClr val="tx1"/>
                </a:solidFill>
              </a:rPr>
              <a:t>Feelings that run from sadness to thoughts of suicide</a:t>
            </a:r>
          </a:p>
          <a:p>
            <a:r>
              <a:rPr lang="en-US" dirty="0">
                <a:solidFill>
                  <a:schemeClr val="tx1"/>
                </a:solidFill>
              </a:rPr>
              <a:t>You just don’t feel like yourself</a:t>
            </a:r>
          </a:p>
          <a:p>
            <a:endParaRPr lang="en-US" dirty="0"/>
          </a:p>
          <a:p>
            <a:r>
              <a:rPr lang="en-US" b="1" i="1" dirty="0"/>
              <a:t>***If a loved one suggests you call a doctor, **CALL**</a:t>
            </a:r>
          </a:p>
        </p:txBody>
      </p:sp>
    </p:spTree>
    <p:extLst>
      <p:ext uri="{BB962C8B-B14F-4D97-AF65-F5344CB8AC3E}">
        <p14:creationId xmlns:p14="http://schemas.microsoft.com/office/powerpoint/2010/main" val="51667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Night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prescriptions filled</a:t>
            </a:r>
          </a:p>
          <a:p>
            <a:r>
              <a:rPr lang="en-US" dirty="0"/>
              <a:t>Call to schedule your 5-6 week postpartum visit</a:t>
            </a:r>
          </a:p>
          <a:p>
            <a:r>
              <a:rPr lang="en-US" dirty="0"/>
              <a:t>Get rest at hospital </a:t>
            </a:r>
          </a:p>
          <a:p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plan for a lot of activity</a:t>
            </a:r>
          </a:p>
          <a:p>
            <a:r>
              <a:rPr lang="en-US" dirty="0"/>
              <a:t>You may get little sleep the first night</a:t>
            </a:r>
          </a:p>
          <a:p>
            <a:r>
              <a:rPr lang="en-US" dirty="0"/>
              <a:t>Things may not go as planned</a:t>
            </a:r>
          </a:p>
          <a:p>
            <a:r>
              <a:rPr lang="en-US" dirty="0"/>
              <a:t>Be flexible </a:t>
            </a:r>
          </a:p>
        </p:txBody>
      </p:sp>
    </p:spTree>
    <p:extLst>
      <p:ext uri="{BB962C8B-B14F-4D97-AF65-F5344CB8AC3E}">
        <p14:creationId xmlns:p14="http://schemas.microsoft.com/office/powerpoint/2010/main" val="339024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306736"/>
            <a:ext cx="7024744" cy="1143000"/>
          </a:xfrm>
        </p:spPr>
        <p:txBody>
          <a:bodyPr/>
          <a:lstStyle/>
          <a:p>
            <a:r>
              <a:rPr lang="en-US" dirty="0"/>
              <a:t>Mother’s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58"/>
          <a:stretch/>
        </p:blipFill>
        <p:spPr>
          <a:xfrm>
            <a:off x="5014520" y="2842177"/>
            <a:ext cx="2648324" cy="27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Changes: </a:t>
            </a:r>
            <a:br>
              <a:rPr lang="en-US" dirty="0"/>
            </a:br>
            <a:r>
              <a:rPr lang="en-US" dirty="0"/>
              <a:t>Uterus and Blood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Blood flow lasts for 2-4 weeks</a:t>
            </a:r>
          </a:p>
          <a:p>
            <a:pPr lvl="1"/>
            <a:r>
              <a:rPr lang="en-US" dirty="0"/>
              <a:t>Blood will lighten in color and amount </a:t>
            </a:r>
          </a:p>
          <a:p>
            <a:pPr lvl="1"/>
            <a:r>
              <a:rPr lang="en-US" dirty="0"/>
              <a:t>Blood flow can increase with too much activity</a:t>
            </a:r>
          </a:p>
          <a:p>
            <a:pPr lvl="2"/>
            <a:r>
              <a:rPr lang="en-US" dirty="0"/>
              <a:t>Listen to your body and rest.</a:t>
            </a:r>
          </a:p>
          <a:p>
            <a:endParaRPr lang="en-US" dirty="0"/>
          </a:p>
          <a:p>
            <a:r>
              <a:rPr lang="en-US" b="1" i="1" dirty="0"/>
              <a:t>***Call physician </a:t>
            </a:r>
            <a:r>
              <a:rPr lang="en-US" dirty="0"/>
              <a:t>if you</a:t>
            </a:r>
          </a:p>
          <a:p>
            <a:pPr lvl="1"/>
            <a:r>
              <a:rPr lang="en-US" dirty="0"/>
              <a:t>Saturate pad in one hour</a:t>
            </a:r>
          </a:p>
          <a:p>
            <a:pPr lvl="1"/>
            <a:r>
              <a:rPr lang="en-US" dirty="0"/>
              <a:t>Notice a foul smell of discharge</a:t>
            </a:r>
          </a:p>
          <a:p>
            <a:pPr lvl="1"/>
            <a:r>
              <a:rPr lang="en-US" dirty="0"/>
              <a:t>Pass a golf ball-sized clot</a:t>
            </a:r>
          </a:p>
        </p:txBody>
      </p:sp>
    </p:spTree>
    <p:extLst>
      <p:ext uri="{BB962C8B-B14F-4D97-AF65-F5344CB8AC3E}">
        <p14:creationId xmlns:p14="http://schemas.microsoft.com/office/powerpoint/2010/main" val="267165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</a:t>
            </a:r>
            <a:r>
              <a:rPr lang="en-US" dirty="0"/>
              <a:t>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area clean to prevent infection</a:t>
            </a:r>
          </a:p>
          <a:p>
            <a:pPr lvl="1"/>
            <a:r>
              <a:rPr lang="en-US" dirty="0"/>
              <a:t>Shower and wash perineum daily, with mild soap</a:t>
            </a:r>
          </a:p>
          <a:p>
            <a:pPr lvl="1"/>
            <a:r>
              <a:rPr lang="en-US" dirty="0"/>
              <a:t>Continue using </a:t>
            </a:r>
            <a:r>
              <a:rPr lang="en-US" dirty="0" err="1"/>
              <a:t>peri</a:t>
            </a:r>
            <a:r>
              <a:rPr lang="en-US" dirty="0"/>
              <a:t> bottle with warm water until you are no longer bleeding</a:t>
            </a:r>
          </a:p>
          <a:p>
            <a:pPr lvl="1"/>
            <a:r>
              <a:rPr lang="en-US" dirty="0"/>
              <a:t>Change pad with each bathroom visit</a:t>
            </a:r>
          </a:p>
          <a:p>
            <a:pPr lvl="1"/>
            <a:r>
              <a:rPr lang="en-US" dirty="0"/>
              <a:t>Use tucks and spray as needed</a:t>
            </a:r>
          </a:p>
          <a:p>
            <a:pPr lvl="2"/>
            <a:r>
              <a:rPr lang="en-US" dirty="0"/>
              <a:t>Tucks work best if refrigerated</a:t>
            </a:r>
          </a:p>
        </p:txBody>
      </p:sp>
    </p:spTree>
    <p:extLst>
      <p:ext uri="{BB962C8B-B14F-4D97-AF65-F5344CB8AC3E}">
        <p14:creationId xmlns:p14="http://schemas.microsoft.com/office/powerpoint/2010/main" val="85213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Nursing Moms</a:t>
            </a:r>
          </a:p>
          <a:p>
            <a:pPr lvl="1"/>
            <a:r>
              <a:rPr lang="en-US" dirty="0"/>
              <a:t>Tenderness resolves itself in 7-10 days</a:t>
            </a:r>
          </a:p>
          <a:p>
            <a:pPr lvl="1"/>
            <a:r>
              <a:rPr lang="en-US" dirty="0"/>
              <a:t>Use lanolin cream or breast milk for sore nipples.</a:t>
            </a:r>
          </a:p>
          <a:p>
            <a:pPr lvl="1"/>
            <a:r>
              <a:rPr lang="en-US" dirty="0"/>
              <a:t>Engorgement</a:t>
            </a:r>
          </a:p>
          <a:p>
            <a:pPr lvl="2"/>
            <a:r>
              <a:rPr lang="en-US" dirty="0"/>
              <a:t>Warm shower</a:t>
            </a:r>
          </a:p>
          <a:p>
            <a:pPr lvl="2"/>
            <a:r>
              <a:rPr lang="en-US" dirty="0"/>
              <a:t>Massage or use breast pump to soften breast before feeding</a:t>
            </a:r>
          </a:p>
          <a:p>
            <a:pPr lvl="2"/>
            <a:r>
              <a:rPr lang="en-US" dirty="0"/>
              <a:t>Supportive bra</a:t>
            </a:r>
          </a:p>
          <a:p>
            <a:pPr lvl="2"/>
            <a:r>
              <a:rPr lang="en-US" dirty="0"/>
              <a:t>Icepack for discomfort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***Please call the Lactation Center if your breast or nipple pain does not improve</a:t>
            </a:r>
          </a:p>
        </p:txBody>
      </p:sp>
    </p:spTree>
    <p:extLst>
      <p:ext uri="{BB962C8B-B14F-4D97-AF65-F5344CB8AC3E}">
        <p14:creationId xmlns:p14="http://schemas.microsoft.com/office/powerpoint/2010/main" val="36104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After C-Section: </a:t>
            </a:r>
            <a:br>
              <a:rPr lang="en-US" dirty="0"/>
            </a:br>
            <a:r>
              <a:rPr lang="en-US" dirty="0"/>
              <a:t>Activity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Rest frequently</a:t>
            </a:r>
          </a:p>
          <a:p>
            <a:r>
              <a:rPr lang="en-US" dirty="0"/>
              <a:t>Do not lift anything heavier than your baby</a:t>
            </a:r>
          </a:p>
          <a:p>
            <a:r>
              <a:rPr lang="en-US" dirty="0"/>
              <a:t>No vigorous exercise until after 6 week appointment</a:t>
            </a:r>
          </a:p>
          <a:p>
            <a:r>
              <a:rPr lang="en-US" dirty="0"/>
              <a:t>Get help for housework</a:t>
            </a:r>
          </a:p>
          <a:p>
            <a:r>
              <a:rPr lang="en-US" dirty="0"/>
              <a:t>Limit stair use—rest between steps if needed</a:t>
            </a:r>
          </a:p>
          <a:p>
            <a:r>
              <a:rPr lang="en-US" dirty="0"/>
              <a:t>Don’t drive for 2 weeks, or until after you have checked with your physician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b="1" i="1" dirty="0"/>
              <a:t>***Call physician </a:t>
            </a:r>
            <a:r>
              <a:rPr lang="en-US" dirty="0"/>
              <a:t>if you get severe leg cramps or red streaks up the back of your legs</a:t>
            </a:r>
          </a:p>
        </p:txBody>
      </p:sp>
    </p:spTree>
    <p:extLst>
      <p:ext uri="{BB962C8B-B14F-4D97-AF65-F5344CB8AC3E}">
        <p14:creationId xmlns:p14="http://schemas.microsoft.com/office/powerpoint/2010/main" val="184716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Incision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Keep incision clean and dry to prevent infections</a:t>
            </a:r>
          </a:p>
          <a:p>
            <a:r>
              <a:rPr lang="en-US" dirty="0"/>
              <a:t>Showers only</a:t>
            </a:r>
          </a:p>
          <a:p>
            <a:pPr lvl="1"/>
            <a:r>
              <a:rPr lang="en-US" dirty="0"/>
              <a:t>No tub baths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b="1" i="1" dirty="0"/>
              <a:t>***Call physician </a:t>
            </a:r>
            <a:r>
              <a:rPr lang="en-US" dirty="0"/>
              <a:t>if</a:t>
            </a:r>
          </a:p>
          <a:p>
            <a:pPr lvl="1"/>
            <a:r>
              <a:rPr lang="en-US" dirty="0"/>
              <a:t>There is redness, swelling, or drainage at the incision and it is tender to touch</a:t>
            </a:r>
          </a:p>
          <a:p>
            <a:pPr lvl="1"/>
            <a:r>
              <a:rPr lang="en-US" dirty="0"/>
              <a:t>If you have a fever over 100.4 degrees F</a:t>
            </a:r>
          </a:p>
          <a:p>
            <a:pPr lvl="1"/>
            <a:r>
              <a:rPr lang="en-US" dirty="0"/>
              <a:t>If you have burning and frequency with urination</a:t>
            </a:r>
          </a:p>
        </p:txBody>
      </p:sp>
    </p:spTree>
    <p:extLst>
      <p:ext uri="{BB962C8B-B14F-4D97-AF65-F5344CB8AC3E}">
        <p14:creationId xmlns:p14="http://schemas.microsoft.com/office/powerpoint/2010/main" val="386484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and Discomfort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medications as prescribed by physician if needed</a:t>
            </a:r>
          </a:p>
          <a:p>
            <a:r>
              <a:rPr lang="en-US" dirty="0"/>
              <a:t>Prevent constipation</a:t>
            </a:r>
          </a:p>
          <a:p>
            <a:pPr lvl="1"/>
            <a:r>
              <a:rPr lang="en-US" dirty="0"/>
              <a:t>Drink 6-8 glasses of water per day</a:t>
            </a:r>
          </a:p>
          <a:p>
            <a:pPr lvl="1"/>
            <a:r>
              <a:rPr lang="en-US" dirty="0"/>
              <a:t>Eat foods that are high in fiber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b="1" i="1" dirty="0"/>
              <a:t>***Call physician </a:t>
            </a:r>
            <a:r>
              <a:rPr lang="en-US" dirty="0"/>
              <a:t>if constipation persists</a:t>
            </a:r>
          </a:p>
        </p:txBody>
      </p:sp>
    </p:spTree>
    <p:extLst>
      <p:ext uri="{BB962C8B-B14F-4D97-AF65-F5344CB8AC3E}">
        <p14:creationId xmlns:p14="http://schemas.microsoft.com/office/powerpoint/2010/main" val="115420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 and Discomfort: Swelling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Swelling is common if you had a C-section or epidural</a:t>
            </a:r>
          </a:p>
          <a:p>
            <a:pPr lvl="1"/>
            <a:r>
              <a:rPr lang="en-US" dirty="0"/>
              <a:t>Drink water</a:t>
            </a:r>
          </a:p>
          <a:p>
            <a:pPr lvl="1"/>
            <a:r>
              <a:rPr lang="en-US" dirty="0"/>
              <a:t>Prop feet up when sitting</a:t>
            </a:r>
          </a:p>
          <a:p>
            <a:r>
              <a:rPr lang="en-US" dirty="0"/>
              <a:t>Swelling should go down in 2 weeks</a:t>
            </a:r>
          </a:p>
          <a:p>
            <a:endParaRPr lang="en-US" dirty="0"/>
          </a:p>
          <a:p>
            <a:r>
              <a:rPr lang="en-US" b="1" i="1" dirty="0"/>
              <a:t>***Call physician </a:t>
            </a:r>
            <a:r>
              <a:rPr lang="en-US" dirty="0"/>
              <a:t>if </a:t>
            </a:r>
          </a:p>
          <a:p>
            <a:pPr lvl="1"/>
            <a:r>
              <a:rPr lang="en-US" dirty="0"/>
              <a:t>You are short of breath</a:t>
            </a:r>
          </a:p>
          <a:p>
            <a:pPr lvl="1"/>
            <a:r>
              <a:rPr lang="en-US" dirty="0"/>
              <a:t>You have pain in your leg </a:t>
            </a:r>
          </a:p>
        </p:txBody>
      </p:sp>
    </p:spTree>
    <p:extLst>
      <p:ext uri="{BB962C8B-B14F-4D97-AF65-F5344CB8AC3E}">
        <p14:creationId xmlns:p14="http://schemas.microsoft.com/office/powerpoint/2010/main" val="272965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648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Austin</vt:lpstr>
      <vt:lpstr>Elimination</vt:lpstr>
      <vt:lpstr>Mother’s Care</vt:lpstr>
      <vt:lpstr>Body Changes:  Uterus and Blood Flow</vt:lpstr>
      <vt:lpstr>Peri Care</vt:lpstr>
      <vt:lpstr>Breast Care</vt:lpstr>
      <vt:lpstr>Care After C-Section:  Activity  </vt:lpstr>
      <vt:lpstr>Incision Care</vt:lpstr>
      <vt:lpstr>Pain and Discomfort</vt:lpstr>
      <vt:lpstr>Pain and Discomfort: Swelling</vt:lpstr>
      <vt:lpstr>Nutrition</vt:lpstr>
      <vt:lpstr>Emotional Changes</vt:lpstr>
      <vt:lpstr>Postpartum Depression</vt:lpstr>
      <vt:lpstr>Signs and Symptoms of Postpartum Depression</vt:lpstr>
      <vt:lpstr>First Night at Home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Care</dc:title>
  <dc:creator>Rachel Rose</dc:creator>
  <cp:lastModifiedBy>Maria Schwieter</cp:lastModifiedBy>
  <cp:revision>3</cp:revision>
  <dcterms:created xsi:type="dcterms:W3CDTF">2018-02-14T16:33:45Z</dcterms:created>
  <dcterms:modified xsi:type="dcterms:W3CDTF">2020-07-31T15:05:52Z</dcterms:modified>
</cp:coreProperties>
</file>